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0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+mj-lt"/>
                <a:ea typeface="+mj-ea"/>
                <a:cs typeface="+mj-cs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0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 rot="3869625">
            <a:off x="7748785" y="2414785"/>
            <a:ext cx="8886430" cy="8886430"/>
          </a:xfrm>
          <a:prstGeom prst="rect">
            <a:avLst/>
          </a:prstGeom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20" name="Shape 120"/>
          <p:cNvSpPr/>
          <p:nvPr/>
        </p:nvSpPr>
        <p:spPr>
          <a:xfrm rot="6871515">
            <a:off x="7748785" y="2414785"/>
            <a:ext cx="8886430" cy="8886430"/>
          </a:xfrm>
          <a:prstGeom prst="rect">
            <a:avLst/>
          </a:prstGeom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21" name="Shape 121"/>
          <p:cNvSpPr/>
          <p:nvPr/>
        </p:nvSpPr>
        <p:spPr>
          <a:xfrm rot="2700000">
            <a:off x="7748785" y="2414785"/>
            <a:ext cx="8886430" cy="8886430"/>
          </a:xfrm>
          <a:prstGeom prst="rect">
            <a:avLst/>
          </a:prstGeom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22" name="Shape 122"/>
          <p:cNvSpPr/>
          <p:nvPr/>
        </p:nvSpPr>
        <p:spPr>
          <a:xfrm>
            <a:off x="7748785" y="2414785"/>
            <a:ext cx="8886430" cy="8886430"/>
          </a:xfrm>
          <a:prstGeom prst="rect">
            <a:avLst/>
          </a:prstGeom>
          <a:solidFill>
            <a:srgbClr val="000000"/>
          </a:solidFill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23" name="Shape 123"/>
          <p:cNvSpPr/>
          <p:nvPr/>
        </p:nvSpPr>
        <p:spPr>
          <a:xfrm>
            <a:off x="7861091" y="2968625"/>
            <a:ext cx="8661818" cy="777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b="0" cap="all" spc="-159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8 STAGES of</a:t>
            </a:r>
          </a:p>
          <a:p>
            <a:pPr>
              <a:lnSpc>
                <a:spcPct val="150000"/>
              </a:lnSpc>
              <a:defRPr b="0"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Psychosocial</a:t>
            </a:r>
          </a:p>
          <a:p>
            <a:pPr>
              <a:lnSpc>
                <a:spcPct val="150000"/>
              </a:lnSpc>
              <a:defRPr b="0"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Development</a:t>
            </a:r>
            <a:br/>
            <a:r>
              <a:rPr cap="small" sz="3600"/>
              <a:t>Virtues, Battles, and Examples</a:t>
            </a:r>
          </a:p>
          <a:p>
            <a:pPr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defRPr b="0" i="1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Sean Patrick John Paul George Ringo Doran</a:t>
            </a:r>
          </a:p>
          <a:p>
            <a:pPr>
              <a:defRPr b="0" cap="small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@spjpgrd</a:t>
            </a:r>
          </a:p>
        </p:txBody>
      </p:sp>
      <p:sp>
        <p:nvSpPr>
          <p:cNvPr id="124" name="Shape 124"/>
          <p:cNvSpPr/>
          <p:nvPr/>
        </p:nvSpPr>
        <p:spPr>
          <a:xfrm>
            <a:off x="1152720" y="1785045"/>
            <a:ext cx="3841206" cy="166624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As valuable as it</a:t>
            </a:r>
          </a:p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is beautiful</a:t>
            </a:r>
          </a:p>
        </p:txBody>
      </p:sp>
      <p:sp>
        <p:nvSpPr>
          <p:cNvPr id="125" name="Shape 125"/>
          <p:cNvSpPr/>
          <p:nvPr/>
        </p:nvSpPr>
        <p:spPr>
          <a:xfrm>
            <a:off x="18348186" y="1785045"/>
            <a:ext cx="5227168" cy="166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Applicable to designers,</a:t>
            </a:r>
          </a:p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and</a:t>
            </a:r>
            <a:r>
              <a:t> developers</a:t>
            </a:r>
          </a:p>
        </p:txBody>
      </p:sp>
      <p:sp>
        <p:nvSpPr>
          <p:cNvPr id="126" name="Shape 126"/>
          <p:cNvSpPr/>
          <p:nvPr/>
        </p:nvSpPr>
        <p:spPr>
          <a:xfrm>
            <a:off x="19164881" y="10411078"/>
            <a:ext cx="3593778" cy="166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There’s nothing</a:t>
            </a:r>
          </a:p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quite like it</a:t>
            </a:r>
          </a:p>
        </p:txBody>
      </p:sp>
      <p:sp>
        <p:nvSpPr>
          <p:cNvPr id="127" name="Shape 127"/>
          <p:cNvSpPr/>
          <p:nvPr/>
        </p:nvSpPr>
        <p:spPr>
          <a:xfrm>
            <a:off x="379744" y="10546765"/>
            <a:ext cx="5387157" cy="166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Performs double duty as</a:t>
            </a:r>
          </a:p>
          <a:p>
            <a:pPr>
              <a:lnSpc>
                <a:spcPct val="120000"/>
              </a:lnSpc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design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and</a:t>
            </a:r>
            <a:r>
              <a:t> life advice</a:t>
            </a:r>
          </a:p>
        </p:txBody>
      </p:sp>
    </p:spTree>
  </p:cSld>
  <p:clrMapOvr>
    <a:masterClrMapping/>
  </p:clrMapOvr>
  <p:transition xmlns:p14="http://schemas.microsoft.com/office/powerpoint/2010/main" spd="med" advClick="0" advTm="30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30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Class="exit" nodeType="afterEffect" presetID="10" grpId="2" fill="hold">
                                  <p:stCondLst>
                                    <p:cond delay="70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10" dur="1000" fill="hold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3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300"/>
                            </p:stCondLst>
                            <p:childTnLst>
                              <p:par>
                                <p:cTn id="17" presetClass="exit" nodeType="afterEffect" presetID="10" grpId="4" fill="hold">
                                  <p:stCondLst>
                                    <p:cond delay="70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18" dur="1000" fill="hold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300"/>
                            </p:stCondLst>
                            <p:childTnLst>
                              <p:par>
                                <p:cTn id="21" presetClass="entr" nodeType="afterEffect" presetID="10" grpId="5" fill="hold">
                                  <p:stCondLst>
                                    <p:cond delay="3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3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600"/>
                            </p:stCondLst>
                            <p:childTnLst>
                              <p:par>
                                <p:cTn id="25" presetClass="exit" nodeType="afterEffect" presetID="10" grpId="6" fill="hold">
                                  <p:stCondLst>
                                    <p:cond delay="70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26" dur="1000" fill="hold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600"/>
                            </p:stCondLst>
                            <p:childTnLst>
                              <p:par>
                                <p:cTn id="29" presetClass="entr" nodeType="afterEffect" presetID="10" grpId="7" fill="hold">
                                  <p:stCondLst>
                                    <p:cond delay="3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1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900"/>
                            </p:stCondLst>
                            <p:childTnLst>
                              <p:par>
                                <p:cTn id="33" presetClass="exit" nodeType="afterEffect" presetID="10" grpId="8" fill="hold">
                                  <p:stCondLst>
                                    <p:cond delay="70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34" dur="1000" fill="hold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3"/>
      <p:bldP build="whole" bldLvl="1" animBg="1" rev="0" advAuto="0" spid="125" grpId="4"/>
      <p:bldP build="whole" bldLvl="1" animBg="1" rev="0" advAuto="0" spid="124" grpId="1"/>
      <p:bldP build="whole" bldLvl="1" animBg="1" rev="0" advAuto="0" spid="124" grpId="2"/>
      <p:bldP build="whole" bldLvl="1" animBg="1" rev="0" advAuto="0" spid="127" grpId="7"/>
      <p:bldP build="whole" bldLvl="1" animBg="1" rev="0" advAuto="0" spid="127" grpId="8"/>
      <p:bldP build="whole" bldLvl="1" animBg="1" rev="0" advAuto="0" spid="126" grpId="5"/>
      <p:bldP build="whole" bldLvl="1" animBg="1" rev="0" advAuto="0" spid="126" grpId="6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9237681" y="4864099"/>
            <a:ext cx="5908637" cy="3987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367692" indent="-1367692" algn="l">
              <a:lnSpc>
                <a:spcPct val="120000"/>
              </a:lnSpc>
              <a:buSzPct val="100000"/>
              <a:buAutoNum type="arabicPeriod" startAt="1"/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Context</a:t>
            </a:r>
          </a:p>
          <a:p>
            <a:pPr marL="1367692" indent="-1367692" algn="l">
              <a:lnSpc>
                <a:spcPct val="120000"/>
              </a:lnSpc>
              <a:buSzPct val="100000"/>
              <a:buAutoNum type="arabicPeriod" startAt="1"/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Application</a:t>
            </a:r>
          </a:p>
          <a:p>
            <a:pPr marL="1367692" indent="-1367692" algn="l">
              <a:lnSpc>
                <a:spcPct val="120000"/>
              </a:lnSpc>
              <a:buSzPct val="100000"/>
              <a:buAutoNum type="arabicPeriod" startAt="1"/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Methodology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u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5083869" y="5549900"/>
            <a:ext cx="14216262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cap="all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How to Read a Book:</a:t>
            </a:r>
          </a:p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Classic Guide to Intelligent Reading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u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9307859" y="6235699"/>
            <a:ext cx="5768282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Coming to terms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doors dir="ver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9083377" y="6235699"/>
            <a:ext cx="6217246" cy="1244601"/>
          </a:xfrm>
          <a:prstGeom prst="rect">
            <a:avLst/>
          </a:prstGeom>
          <a:solidFill>
            <a:srgbClr val="E63F3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Let’s do this thing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flip dir="r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1504231" y="-441053"/>
            <a:ext cx="21375539" cy="14598105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59" name="Shape 159"/>
          <p:cNvSpPr/>
          <p:nvPr/>
        </p:nvSpPr>
        <p:spPr>
          <a:xfrm>
            <a:off x="22027232" y="-1056507"/>
            <a:ext cx="729705" cy="1633701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60" name="Shape 160"/>
          <p:cNvSpPr/>
          <p:nvPr/>
        </p:nvSpPr>
        <p:spPr>
          <a:xfrm>
            <a:off x="21976432" y="-1183507"/>
            <a:ext cx="729705" cy="1633701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61" name="Shape 161"/>
          <p:cNvSpPr/>
          <p:nvPr/>
        </p:nvSpPr>
        <p:spPr>
          <a:xfrm>
            <a:off x="21938332" y="-1183507"/>
            <a:ext cx="729705" cy="1633701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62" name="Shape 162"/>
          <p:cNvSpPr/>
          <p:nvPr/>
        </p:nvSpPr>
        <p:spPr>
          <a:xfrm>
            <a:off x="12191231" y="-1490981"/>
            <a:ext cx="10466338" cy="16418561"/>
          </a:xfrm>
          <a:prstGeom prst="rect">
            <a:avLst/>
          </a:prstGeom>
          <a:blipFill>
            <a:blip r:embed="rId4"/>
          </a:blipFill>
          <a:ln w="50800">
            <a:solidFill>
              <a:srgbClr val="000000">
                <a:alpha val="5701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b="0" cap="all" spc="90" sz="90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50000"/>
              </a:lnSpc>
              <a:defRPr b="0" cap="all" spc="90" sz="9000">
                <a:latin typeface="+mn-lt"/>
                <a:ea typeface="+mn-ea"/>
                <a:cs typeface="+mn-cs"/>
                <a:sym typeface="Baskerville"/>
              </a:defRPr>
            </a:pPr>
            <a:r>
              <a:t>The</a:t>
            </a:r>
          </a:p>
          <a:p>
            <a:pPr>
              <a:lnSpc>
                <a:spcPct val="150000"/>
              </a:lnSpc>
              <a:defRPr b="0" cap="all" spc="90" sz="9000">
                <a:latin typeface="+mn-lt"/>
                <a:ea typeface="+mn-ea"/>
                <a:cs typeface="+mn-cs"/>
                <a:sym typeface="Baskerville"/>
              </a:defRPr>
            </a:pPr>
            <a:r>
              <a:t>Timeless Way</a:t>
            </a:r>
          </a:p>
          <a:p>
            <a:pPr>
              <a:lnSpc>
                <a:spcPct val="150000"/>
              </a:lnSpc>
              <a:defRPr b="0" cap="all" spc="90" sz="9000">
                <a:latin typeface="+mn-lt"/>
                <a:ea typeface="+mn-ea"/>
                <a:cs typeface="+mn-cs"/>
                <a:sym typeface="Baskerville"/>
              </a:defRPr>
            </a:pPr>
            <a:r>
              <a:t>Of Building</a:t>
            </a:r>
          </a:p>
          <a:p>
            <a:pPr>
              <a:lnSpc>
                <a:spcPct val="120000"/>
              </a:lnSpc>
              <a:defRPr b="0" i="1" sz="6000">
                <a:latin typeface="+mn-lt"/>
                <a:ea typeface="+mn-ea"/>
                <a:cs typeface="+mn-cs"/>
                <a:sym typeface="Baskerville"/>
              </a:defRPr>
            </a:pPr>
            <a:br/>
            <a:r>
              <a:rPr sz="5500"/>
              <a:t>Christopher Alexander</a:t>
            </a:r>
          </a:p>
          <a:p>
            <a:pPr>
              <a:lnSpc>
                <a:spcPct val="120000"/>
              </a:lnSpc>
              <a:defRPr b="0" i="1" sz="3000">
                <a:latin typeface="+mn-lt"/>
                <a:ea typeface="+mn-ea"/>
                <a:cs typeface="+mn-cs"/>
                <a:sym typeface="Baskerville"/>
              </a:defRPr>
            </a:pPr>
            <a:br/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with love and thanks</a:t>
            </a:r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to Ingrid, Sara, and Peter</a:t>
            </a:r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50000"/>
              </a:lnSpc>
              <a:defRPr b="0" cap="all" sz="1800">
                <a:latin typeface="+mn-lt"/>
                <a:ea typeface="+mn-ea"/>
                <a:cs typeface="+mn-cs"/>
                <a:sym typeface="Baskerville"/>
              </a:defRPr>
            </a:pPr>
            <a:r>
              <a:t>New York</a:t>
            </a:r>
          </a:p>
          <a:p>
            <a:pPr>
              <a:lnSpc>
                <a:spcPct val="150000"/>
              </a:lnSpc>
              <a:defRPr b="0" cap="all" sz="2500">
                <a:latin typeface="+mn-lt"/>
                <a:ea typeface="+mn-ea"/>
                <a:cs typeface="+mn-cs"/>
                <a:sym typeface="Baskerville"/>
              </a:defRPr>
            </a:pPr>
            <a:r>
              <a:t>Oxford University Press</a:t>
            </a:r>
          </a:p>
          <a:p>
            <a:pPr>
              <a:lnSpc>
                <a:spcPct val="150000"/>
              </a:lnSpc>
              <a:defRPr b="0" cap="all" sz="2500">
                <a:latin typeface="+mn-lt"/>
                <a:ea typeface="+mn-ea"/>
                <a:cs typeface="+mn-cs"/>
                <a:sym typeface="Baskerville"/>
              </a:defRPr>
            </a:pPr>
            <a:r>
              <a:t>1979</a:t>
            </a:r>
          </a:p>
          <a:p>
            <a:pPr>
              <a:lnSpc>
                <a:spcPct val="150000"/>
              </a:lnSpc>
              <a:defRPr b="0" cap="all" sz="25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50000"/>
              </a:lnSpc>
              <a:defRPr b="0" cap="all" sz="25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163" name="Shape 163"/>
          <p:cNvSpPr/>
          <p:nvPr/>
        </p:nvSpPr>
        <p:spPr>
          <a:xfrm>
            <a:off x="1726431" y="-1971041"/>
            <a:ext cx="10466338" cy="18648682"/>
          </a:xfrm>
          <a:prstGeom prst="rect">
            <a:avLst/>
          </a:prstGeom>
          <a:blipFill>
            <a:blip r:embed="rId5"/>
          </a:blipFill>
          <a:ln w="50800">
            <a:solidFill>
              <a:srgbClr val="000000">
                <a:alpha val="5701"/>
              </a:srgbClr>
            </a:solidFill>
            <a:miter lim="400000"/>
          </a:ln>
          <a:effectLst>
            <a:outerShdw sx="100000" sy="100000" kx="0" ky="0" algn="b" rotWithShape="0" blurRad="50800" dist="44943" dir="11471611">
              <a:srgbClr val="000000">
                <a:alpha val="32812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20000"/>
              </a:lnSpc>
              <a:defRPr b="0" i="1" sz="2800"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lnSpc>
                <a:spcPct val="15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volume  </a:t>
            </a:r>
            <a:r>
              <a:t>1</a:t>
            </a:r>
            <a:r>
              <a:rPr i="0"/>
              <a:t>  </a:t>
            </a:r>
            <a:r>
              <a:rPr cap="small" i="0"/>
              <a:t>the timeless way of building</a:t>
            </a:r>
            <a:endParaRPr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volume  2 </a:t>
            </a:r>
            <a:r>
              <a:rPr i="0"/>
              <a:t> </a:t>
            </a:r>
            <a:r>
              <a:rPr cap="small" i="0"/>
              <a:t>a pattern language</a:t>
            </a:r>
            <a:endParaRPr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volume  3</a:t>
            </a:r>
            <a:r>
              <a:rPr i="0"/>
              <a:t>  </a:t>
            </a:r>
            <a:r>
              <a:rPr cap="small" i="0"/>
              <a:t>the oregon experiment</a:t>
            </a:r>
            <a:endParaRPr cap="small"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cap="small" i="0"/>
          </a:p>
          <a:p>
            <a:pPr>
              <a:lnSpc>
                <a:spcPct val="20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i="1" sz="2700">
                <a:latin typeface="+mn-lt"/>
                <a:ea typeface="+mn-ea"/>
                <a:cs typeface="+mn-cs"/>
                <a:sym typeface="Baskerville"/>
              </a:defRPr>
            </a:pPr>
            <a:r>
              <a:t>Center for Environmental Structure</a:t>
            </a: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r>
              <a:rPr i="0"/>
              <a:t>berkeley, california</a:t>
            </a: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  <a:endParaRPr i="0"/>
          </a:p>
          <a:p>
            <a:pPr>
              <a:lnSpc>
                <a:spcPct val="150000"/>
              </a:lnSpc>
              <a:defRPr b="0" cap="small" i="1" sz="20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164" name="Shape 164"/>
          <p:cNvSpPr/>
          <p:nvPr/>
        </p:nvSpPr>
        <p:spPr>
          <a:xfrm>
            <a:off x="3154808" y="3835400"/>
            <a:ext cx="7609584" cy="259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120000"/>
              </a:lnSpc>
              <a:defRPr b="0" i="1" sz="2500">
                <a:latin typeface="+mn-lt"/>
                <a:ea typeface="+mn-ea"/>
                <a:cs typeface="+mn-cs"/>
                <a:sym typeface="Baskerville"/>
              </a:defRPr>
            </a:pPr>
            <a:r>
              <a:t>The Timeless Way of Building</a:t>
            </a:r>
            <a:r>
              <a:rPr i="0"/>
              <a:t> is the first in a series of books which describe an entirely new attitude to architecture and planning. The books are intended to provide a complete working alternative to our present ideas about architecture, building, and planning–an alternative which will, we hope, gradually replace current ideas and practices.</a:t>
            </a:r>
          </a:p>
        </p:txBody>
      </p:sp>
      <p:pic>
        <p:nvPicPr>
          <p:cNvPr id="165" name="Coffee-ring-smaller.png"/>
          <p:cNvPicPr>
            <a:picLocks noChangeAspect="1"/>
          </p:cNvPicPr>
          <p:nvPr/>
        </p:nvPicPr>
        <p:blipFill>
          <a:blip r:embed="rId6">
            <a:alphaModFix amt="8000"/>
            <a:extLst/>
          </a:blip>
          <a:stretch>
            <a:fillRect/>
          </a:stretch>
        </p:blipFill>
        <p:spPr>
          <a:xfrm rot="7654762">
            <a:off x="12900617" y="6524749"/>
            <a:ext cx="4874127" cy="47260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Coffee-Photo_Cup-Stain_Leave-your-mark_Drink-our-coffee-(2).png"/>
          <p:cNvPicPr>
            <a:picLocks noChangeAspect="1"/>
          </p:cNvPicPr>
          <p:nvPr/>
        </p:nvPicPr>
        <p:blipFill>
          <a:blip r:embed="rId7">
            <a:alphaModFix amt="9555"/>
            <a:extLst/>
          </a:blip>
          <a:stretch>
            <a:fillRect/>
          </a:stretch>
        </p:blipFill>
        <p:spPr>
          <a:xfrm rot="2700000">
            <a:off x="1861307" y="-1594707"/>
            <a:ext cx="4007618" cy="3486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u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4571037" y="5835650"/>
            <a:ext cx="1524192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69" name="Shape 169"/>
          <p:cNvSpPr/>
          <p:nvPr/>
        </p:nvSpPr>
        <p:spPr>
          <a:xfrm>
            <a:off x="4571036" y="7924800"/>
            <a:ext cx="15241928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70" name="Shape 170"/>
          <p:cNvSpPr/>
          <p:nvPr/>
        </p:nvSpPr>
        <p:spPr>
          <a:xfrm>
            <a:off x="3245519" y="6343215"/>
            <a:ext cx="17892961" cy="1118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action and the space are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indivisible.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wipe dir="l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4571037" y="7061200"/>
            <a:ext cx="1524192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73" name="Shape 173"/>
          <p:cNvSpPr/>
          <p:nvPr/>
        </p:nvSpPr>
        <p:spPr>
          <a:xfrm>
            <a:off x="4571036" y="9150350"/>
            <a:ext cx="15241928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74" name="Shape 174"/>
          <p:cNvSpPr/>
          <p:nvPr/>
        </p:nvSpPr>
        <p:spPr>
          <a:xfrm>
            <a:off x="3245519" y="7568765"/>
            <a:ext cx="17892961" cy="1118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action and the space are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indivisible.</a:t>
            </a:r>
          </a:p>
        </p:txBody>
      </p:sp>
      <p:sp>
        <p:nvSpPr>
          <p:cNvPr id="175" name="Shape 175"/>
          <p:cNvSpPr/>
          <p:nvPr/>
        </p:nvSpPr>
        <p:spPr>
          <a:xfrm>
            <a:off x="11647363" y="3160079"/>
            <a:ext cx="2892674" cy="2892675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76" name="Shape 176"/>
          <p:cNvSpPr/>
          <p:nvPr/>
        </p:nvSpPr>
        <p:spPr>
          <a:xfrm>
            <a:off x="9843963" y="3160079"/>
            <a:ext cx="2892674" cy="2892675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5" grpId="2"/>
      <p:bldP build="whole" bldLvl="1" animBg="1" rev="0" advAuto="0" spid="17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3402731" y="7569200"/>
            <a:ext cx="17578537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action is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supported</a:t>
            </a:r>
            <a:r>
              <a:t> by this kind of space.</a:t>
            </a:r>
          </a:p>
        </p:txBody>
      </p:sp>
      <p:sp>
        <p:nvSpPr>
          <p:cNvPr id="179" name="Shape 179"/>
          <p:cNvSpPr/>
          <p:nvPr/>
        </p:nvSpPr>
        <p:spPr>
          <a:xfrm>
            <a:off x="3590857" y="7061200"/>
            <a:ext cx="1720228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0" name="Shape 180"/>
          <p:cNvSpPr/>
          <p:nvPr/>
        </p:nvSpPr>
        <p:spPr>
          <a:xfrm>
            <a:off x="3589917" y="9150350"/>
            <a:ext cx="17204164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1" name="Shape 181"/>
          <p:cNvSpPr/>
          <p:nvPr/>
        </p:nvSpPr>
        <p:spPr>
          <a:xfrm>
            <a:off x="11647363" y="3160079"/>
            <a:ext cx="2892674" cy="2892675"/>
          </a:xfrm>
          <a:prstGeom prst="ellipse">
            <a:avLst/>
          </a:prstGeom>
          <a:ln w="2540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2" name="Shape 182"/>
          <p:cNvSpPr/>
          <p:nvPr/>
        </p:nvSpPr>
        <p:spPr>
          <a:xfrm>
            <a:off x="9843963" y="3160079"/>
            <a:ext cx="2892674" cy="2892675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3402731" y="7569200"/>
            <a:ext cx="17578537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space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supports</a:t>
            </a:r>
            <a:r>
              <a:t> this kind of action.</a:t>
            </a:r>
          </a:p>
        </p:txBody>
      </p:sp>
      <p:sp>
        <p:nvSpPr>
          <p:cNvPr id="185" name="Shape 185"/>
          <p:cNvSpPr/>
          <p:nvPr/>
        </p:nvSpPr>
        <p:spPr>
          <a:xfrm>
            <a:off x="4891599" y="7061200"/>
            <a:ext cx="14600802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6" name="Shape 186"/>
          <p:cNvSpPr/>
          <p:nvPr/>
        </p:nvSpPr>
        <p:spPr>
          <a:xfrm>
            <a:off x="4887427" y="9150350"/>
            <a:ext cx="14609146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7" name="Shape 187"/>
          <p:cNvSpPr/>
          <p:nvPr/>
        </p:nvSpPr>
        <p:spPr>
          <a:xfrm>
            <a:off x="11647363" y="3160079"/>
            <a:ext cx="2892674" cy="2892675"/>
          </a:xfrm>
          <a:prstGeom prst="ellipse">
            <a:avLst/>
          </a:prstGeom>
          <a:ln w="254000">
            <a:solidFill>
              <a:srgbClr val="FFFFFF">
                <a:alpha val="99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88" name="Shape 188"/>
          <p:cNvSpPr/>
          <p:nvPr/>
        </p:nvSpPr>
        <p:spPr>
          <a:xfrm>
            <a:off x="9843963" y="3160079"/>
            <a:ext cx="2892674" cy="2892675"/>
          </a:xfrm>
          <a:prstGeom prst="ellipse">
            <a:avLst/>
          </a:prstGeom>
          <a:ln w="254000">
            <a:solidFill>
              <a:srgbClr val="FFFFFF">
                <a:alpha val="31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2046956" y="7568765"/>
            <a:ext cx="20290087" cy="1118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two form a unit, a </a:t>
            </a:r>
            <a:r>
              <a:rPr cap="small">
                <a:latin typeface="Baskerville SemiBold"/>
                <a:ea typeface="Baskerville SemiBold"/>
                <a:cs typeface="Baskerville SemiBold"/>
                <a:sym typeface="Baskerville SemiBold"/>
              </a:rPr>
              <a:t>pattern of events</a:t>
            </a:r>
            <a:r>
              <a:t> in space.</a:t>
            </a:r>
          </a:p>
        </p:txBody>
      </p:sp>
      <p:sp>
        <p:nvSpPr>
          <p:cNvPr id="191" name="Shape 191"/>
          <p:cNvSpPr/>
          <p:nvPr/>
        </p:nvSpPr>
        <p:spPr>
          <a:xfrm>
            <a:off x="2514641" y="7061200"/>
            <a:ext cx="19354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92" name="Shape 192"/>
          <p:cNvSpPr/>
          <p:nvPr/>
        </p:nvSpPr>
        <p:spPr>
          <a:xfrm>
            <a:off x="2514581" y="9150350"/>
            <a:ext cx="19354819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93" name="Shape 193"/>
          <p:cNvSpPr/>
          <p:nvPr/>
        </p:nvSpPr>
        <p:spPr>
          <a:xfrm>
            <a:off x="11501387" y="3915804"/>
            <a:ext cx="1381226" cy="1381225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94" name="Shape 194"/>
          <p:cNvSpPr/>
          <p:nvPr/>
        </p:nvSpPr>
        <p:spPr>
          <a:xfrm>
            <a:off x="10745663" y="3160079"/>
            <a:ext cx="2892674" cy="2892675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-3402708" y="-8736708"/>
            <a:ext cx="31189412" cy="31189412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97" name="Shape 197"/>
          <p:cNvSpPr/>
          <p:nvPr/>
        </p:nvSpPr>
        <p:spPr>
          <a:xfrm>
            <a:off x="-20467712" y="-25801712"/>
            <a:ext cx="65319424" cy="65319424"/>
          </a:xfrm>
          <a:prstGeom prst="ellipse">
            <a:avLst/>
          </a:prstGeom>
          <a:ln w="254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98" name="Shape 198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0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01" name="Shape 201"/>
          <p:cNvSpPr/>
          <p:nvPr/>
        </p:nvSpPr>
        <p:spPr>
          <a:xfrm>
            <a:off x="3346549" y="1206499"/>
            <a:ext cx="17690902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So let’s get back to you for our </a:t>
            </a:r>
            <a:r>
              <a:rPr b="1" cap="small"/>
              <a:t>second</a:t>
            </a:r>
            <a:r>
              <a:t> concept…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04" name="Shape 204"/>
          <p:cNvSpPr/>
          <p:nvPr/>
        </p:nvSpPr>
        <p:spPr>
          <a:xfrm>
            <a:off x="6697662" y="1206499"/>
            <a:ext cx="1098867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You see, before you were born…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14:flip dir="r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2689795" y="10312399"/>
            <a:ext cx="2366219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Genetics</a:t>
            </a:r>
          </a:p>
        </p:txBody>
      </p:sp>
      <p:sp>
        <p:nvSpPr>
          <p:cNvPr id="208" name="Shape 208"/>
          <p:cNvSpPr/>
          <p:nvPr/>
        </p:nvSpPr>
        <p:spPr>
          <a:xfrm>
            <a:off x="18273886" y="7962899"/>
            <a:ext cx="3685828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Prenatal Care</a:t>
            </a:r>
          </a:p>
        </p:txBody>
      </p:sp>
      <p:sp>
        <p:nvSpPr>
          <p:cNvPr id="209" name="Shape 209"/>
          <p:cNvSpPr/>
          <p:nvPr/>
        </p:nvSpPr>
        <p:spPr>
          <a:xfrm>
            <a:off x="10489778" y="4869674"/>
            <a:ext cx="226144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Abilities</a:t>
            </a:r>
          </a:p>
        </p:txBody>
      </p:sp>
      <p:cxnSp>
        <p:nvCxnSpPr>
          <p:cNvPr id="210" name="Connector 210"/>
          <p:cNvCxnSpPr>
            <a:stCxn id="209" idx="0"/>
            <a:endCxn id="208" idx="0"/>
          </p:cNvCxnSpPr>
          <p:nvPr/>
        </p:nvCxnSpPr>
        <p:spPr>
          <a:xfrm>
            <a:off x="11620499" y="5212574"/>
            <a:ext cx="8496302" cy="3093226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cxnSp>
        <p:nvCxnSpPr>
          <p:cNvPr id="211" name="Connector 211"/>
          <p:cNvCxnSpPr>
            <a:stCxn id="207" idx="0"/>
            <a:endCxn id="208" idx="0"/>
          </p:cNvCxnSpPr>
          <p:nvPr/>
        </p:nvCxnSpPr>
        <p:spPr>
          <a:xfrm flipV="1">
            <a:off x="3872904" y="8305799"/>
            <a:ext cx="16243897" cy="2349501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cxnSp>
        <p:nvCxnSpPr>
          <p:cNvPr id="212" name="Connector 212"/>
          <p:cNvCxnSpPr>
            <a:stCxn id="207" idx="0"/>
            <a:endCxn id="209" idx="0"/>
          </p:cNvCxnSpPr>
          <p:nvPr/>
        </p:nvCxnSpPr>
        <p:spPr>
          <a:xfrm flipV="1">
            <a:off x="3872904" y="5212574"/>
            <a:ext cx="7747596" cy="5442726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sp>
        <p:nvSpPr>
          <p:cNvPr id="213" name="Shape 213"/>
          <p:cNvSpPr/>
          <p:nvPr/>
        </p:nvSpPr>
        <p:spPr>
          <a:xfrm>
            <a:off x="6697662" y="1206499"/>
            <a:ext cx="1098867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You see, before you were born…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27477 0.053704" origin="layout" pathEditMode="relative">
                                      <p:cBhvr>
                                        <p:cTn id="6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mph" nodeType="withEffect" presetSubtype="0" presetID="6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82509" y="8250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path" nodeType="afterEffect" presetSubtype="0" presetID="-1" grpId="3" accel="50000" decel="50000" fill="hold">
                                  <p:stCondLst>
                                    <p:cond delay="300"/>
                                  </p:stCondLst>
                                  <p:childTnLst>
                                    <p:animMotion path="M -0.127477 0.053704 L -0.018508 -0.077195" origin="layout" pathEditMode="relative">
                                      <p:cBhvr>
                                        <p:cTn id="12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withEffect" presetSubtype="0" presetID="6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39995" y="39995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path" nodeType="afterEffect" presetSubtype="0" presetID="-1" grpId="5" accel="50000" decel="50000" fill="hold">
                                  <p:stCondLst>
                                    <p:cond delay="300"/>
                                  </p:stCondLst>
                                  <p:childTnLst>
                                    <p:animMotion path="M -0.018508 -0.077195 L -0.023437 0.158916" origin="layout" pathEditMode="relative">
                                      <p:cBhvr>
                                        <p:cTn id="18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withEffect" presetSubtype="0" presetID="6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374185" y="374185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path" nodeType="afterEffect" presetSubtype="0" presetID="-1" grpId="7" accel="50000" decel="50000" fill="hold">
                                  <p:stCondLst>
                                    <p:cond delay="300"/>
                                  </p:stCondLst>
                                  <p:childTnLst>
                                    <p:animMotion path="M -0.023437 0.158916 L 0.129294 0.009259" origin="layout" pathEditMode="relative">
                                      <p:cBhvr>
                                        <p:cTn id="24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mph" nodeType="withEffect" presetSubtype="0" presetID="6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66819" y="6681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path" nodeType="afterEffect" presetSubtype="0" presetID="-1" grpId="9" accel="50000" decel="50000" fill="hold">
                                  <p:stCondLst>
                                    <p:cond delay="300"/>
                                  </p:stCondLst>
                                  <p:childTnLst>
                                    <p:animMotion path="M 0.129294 0.009259 L -0.239850 0.206481" origin="layout" pathEditMode="relative">
                                      <p:cBhvr>
                                        <p:cTn id="30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mph" nodeType="withEffect" presetSubtype="0" presetID="6" grpId="10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207829" y="20782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path" nodeType="afterEffect" presetSubtype="0" presetID="-1" grpId="11" accel="50000" decel="50000" fill="hold">
                                  <p:stCondLst>
                                    <p:cond delay="300"/>
                                  </p:stCondLst>
                                  <p:childTnLst>
                                    <p:animMotion path="M -0.239850 0.206481 L 0.000000 0.000000" origin="layout" pathEditMode="relative">
                                      <p:cBhvr>
                                        <p:cTn id="36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mph" nodeType="withEffect" presetSubtype="0" presetID="6" grpId="1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1000" fill="hold"/>
                                        <p:tgtEl>
                                          <p:spTgt spid="206"/>
                                        </p:tgtEl>
                                      </p:cBhvr>
                                      <p:by x="58316" y="5831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6" grpId="2"/>
      <p:bldP build="whole" bldLvl="1" animBg="1" rev="0" advAuto="0" spid="206" grpId="10"/>
      <p:bldP build="whole" bldLvl="1" animBg="1" rev="0" advAuto="0" spid="206" grpId="4"/>
      <p:bldP build="whole" bldLvl="1" animBg="1" rev="0" advAuto="0" spid="206" grpId="12"/>
      <p:bldP build="whole" bldLvl="1" animBg="1" rev="0" advAuto="0" spid="206" grpId="6"/>
      <p:bldP build="whole" bldLvl="1" animBg="1" rev="0" advAuto="0" spid="206" grpId="8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20" name="Shape 220"/>
          <p:cNvSpPr/>
          <p:nvPr/>
        </p:nvSpPr>
        <p:spPr>
          <a:xfrm>
            <a:off x="11620500" y="5212574"/>
            <a:ext cx="8496300" cy="3093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221" name="Shape 221"/>
          <p:cNvSpPr/>
          <p:nvPr/>
        </p:nvSpPr>
        <p:spPr>
          <a:xfrm>
            <a:off x="3822104" y="8305800"/>
            <a:ext cx="16294696" cy="234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218" name="Shape 218"/>
          <p:cNvSpPr/>
          <p:nvPr/>
        </p:nvSpPr>
        <p:spPr>
          <a:xfrm>
            <a:off x="5597078" y="1218856"/>
            <a:ext cx="13189844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So before a someone uses your product</a:t>
            </a:r>
          </a:p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for the first time…</a:t>
            </a:r>
          </a:p>
        </p:txBody>
      </p:sp>
      <p:sp>
        <p:nvSpPr>
          <p:cNvPr id="222" name="Shape 222"/>
          <p:cNvSpPr/>
          <p:nvPr/>
        </p:nvSpPr>
        <p:spPr>
          <a:xfrm>
            <a:off x="3822104" y="5212574"/>
            <a:ext cx="7798396" cy="5442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circl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8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2339255" y="10312399"/>
            <a:ext cx="3008859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Motivation</a:t>
            </a:r>
          </a:p>
        </p:txBody>
      </p:sp>
      <p:sp>
        <p:nvSpPr>
          <p:cNvPr id="225" name="Shape 225"/>
          <p:cNvSpPr/>
          <p:nvPr/>
        </p:nvSpPr>
        <p:spPr>
          <a:xfrm>
            <a:off x="18642186" y="8026399"/>
            <a:ext cx="216832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Trigger</a:t>
            </a:r>
          </a:p>
        </p:txBody>
      </p:sp>
      <p:sp>
        <p:nvSpPr>
          <p:cNvPr id="226" name="Shape 226"/>
          <p:cNvSpPr/>
          <p:nvPr/>
        </p:nvSpPr>
        <p:spPr>
          <a:xfrm>
            <a:off x="10682361" y="4869674"/>
            <a:ext cx="1876278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Ability</a:t>
            </a:r>
          </a:p>
        </p:txBody>
      </p:sp>
      <p:cxnSp>
        <p:nvCxnSpPr>
          <p:cNvPr id="227" name="Connector 227"/>
          <p:cNvCxnSpPr>
            <a:stCxn id="226" idx="0"/>
            <a:endCxn id="225" idx="0"/>
          </p:cNvCxnSpPr>
          <p:nvPr/>
        </p:nvCxnSpPr>
        <p:spPr>
          <a:xfrm>
            <a:off x="11620500" y="5212574"/>
            <a:ext cx="8105850" cy="3156726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cxnSp>
        <p:nvCxnSpPr>
          <p:cNvPr id="228" name="Connector 228"/>
          <p:cNvCxnSpPr>
            <a:stCxn id="224" idx="0"/>
            <a:endCxn id="225" idx="0"/>
          </p:cNvCxnSpPr>
          <p:nvPr/>
        </p:nvCxnSpPr>
        <p:spPr>
          <a:xfrm flipV="1">
            <a:off x="3843684" y="8369299"/>
            <a:ext cx="15882666" cy="2286001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sp>
        <p:nvSpPr>
          <p:cNvPr id="229" name="Shape 229"/>
          <p:cNvSpPr/>
          <p:nvPr/>
        </p:nvSpPr>
        <p:spPr>
          <a:xfrm>
            <a:off x="3289746" y="1206499"/>
            <a:ext cx="1780450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Introducing Dr. BJ Fogg and his Behavioral Model</a:t>
            </a:r>
          </a:p>
        </p:txBody>
      </p:sp>
      <p:cxnSp>
        <p:nvCxnSpPr>
          <p:cNvPr id="230" name="Connector 230"/>
          <p:cNvCxnSpPr>
            <a:stCxn id="224" idx="0"/>
            <a:endCxn id="226" idx="0"/>
          </p:cNvCxnSpPr>
          <p:nvPr/>
        </p:nvCxnSpPr>
        <p:spPr>
          <a:xfrm flipV="1">
            <a:off x="3843684" y="5212574"/>
            <a:ext cx="7776817" cy="5442726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</a:ln>
        </p:spPr>
      </p:cxnSp>
      <p:sp>
        <p:nvSpPr>
          <p:cNvPr id="231" name="Shape 231"/>
          <p:cNvSpPr/>
          <p:nvPr/>
        </p:nvSpPr>
        <p:spPr>
          <a:xfrm>
            <a:off x="2329930" y="10935540"/>
            <a:ext cx="328151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Sensation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Anticipation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Social Cohesion</a:t>
            </a:r>
          </a:p>
        </p:txBody>
      </p:sp>
      <p:sp>
        <p:nvSpPr>
          <p:cNvPr id="232" name="Shape 232"/>
          <p:cNvSpPr/>
          <p:nvPr/>
        </p:nvSpPr>
        <p:spPr>
          <a:xfrm>
            <a:off x="18578152" y="8647480"/>
            <a:ext cx="255039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Facilitator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Spark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Signal</a:t>
            </a:r>
          </a:p>
        </p:txBody>
      </p:sp>
      <p:sp>
        <p:nvSpPr>
          <p:cNvPr id="233" name="Shape 233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E63F3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4C2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34" name="Shape 234"/>
          <p:cNvSpPr/>
          <p:nvPr/>
        </p:nvSpPr>
        <p:spPr>
          <a:xfrm>
            <a:off x="13143979" y="7039328"/>
            <a:ext cx="1982242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cap="sm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Action</a:t>
            </a:r>
          </a:p>
          <a:p>
            <a:pPr>
              <a:lnSpc>
                <a:spcPct val="120000"/>
              </a:lnSpc>
              <a:defRPr cap="small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(in a space)</a:t>
            </a:r>
          </a:p>
        </p:txBody>
      </p:sp>
      <p:cxnSp>
        <p:nvCxnSpPr>
          <p:cNvPr id="235" name="Connector 235"/>
          <p:cNvCxnSpPr>
            <a:stCxn id="234" idx="0"/>
            <a:endCxn id="233" idx="0"/>
          </p:cNvCxnSpPr>
          <p:nvPr/>
        </p:nvCxnSpPr>
        <p:spPr>
          <a:xfrm flipH="1" flipV="1">
            <a:off x="12191999" y="6857999"/>
            <a:ext cx="1943101" cy="760450"/>
          </a:xfrm>
          <a:prstGeom prst="straightConnector1">
            <a:avLst/>
          </a:prstGeom>
          <a:ln w="25400">
            <a:solidFill>
              <a:srgbClr val="FFFFFF"/>
            </a:solidFill>
            <a:miter lim="400000"/>
            <a:headEnd type="oval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circl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1" grpId="1"/>
      <p:bldP build="whole" bldLvl="1" animBg="1" rev="0" advAuto="0" spid="232" grpId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3971825" y="6235699"/>
            <a:ext cx="16440350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And hidden over here is your </a:t>
            </a:r>
            <a:r>
              <a:rPr b="1" cap="small"/>
              <a:t>third</a:t>
            </a:r>
            <a:r>
              <a:t> concept…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u"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/>
        </p:nvSpPr>
        <p:spPr>
          <a:xfrm>
            <a:off x="2775346" y="736599"/>
            <a:ext cx="272871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Activity</a:t>
            </a:r>
          </a:p>
        </p:txBody>
      </p:sp>
      <p:sp>
        <p:nvSpPr>
          <p:cNvPr id="240" name="Shape 240"/>
          <p:cNvSpPr/>
          <p:nvPr/>
        </p:nvSpPr>
        <p:spPr>
          <a:xfrm>
            <a:off x="10673853" y="736599"/>
            <a:ext cx="30362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Centered</a:t>
            </a:r>
          </a:p>
        </p:txBody>
      </p:sp>
      <p:sp>
        <p:nvSpPr>
          <p:cNvPr id="241" name="Shape 241"/>
          <p:cNvSpPr/>
          <p:nvPr/>
        </p:nvSpPr>
        <p:spPr>
          <a:xfrm>
            <a:off x="19105463" y="736599"/>
            <a:ext cx="246429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Design</a:t>
            </a:r>
          </a:p>
        </p:txBody>
      </p:sp>
      <p:pic>
        <p:nvPicPr>
          <p:cNvPr id="242" name="victorian-fing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6200000">
            <a:off x="2171023" y="3478537"/>
            <a:ext cx="3937362" cy="19982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push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withEffect" presetSubtype="0" presetID="6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300" fill="hold"/>
                                        <p:tgtEl>
                                          <p:spTgt spid="239"/>
                                        </p:tgtEl>
                                      </p:cBhvr>
                                      <p:by x="119999" y="11999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mph" nodeType="clickEffect" presetSubtype="0" presetID="6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239"/>
                                        </p:tgtEl>
                                      </p:cBhvr>
                                      <p:by x="83333" y="8333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path" nodeType="with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C 0.026694 -0.005263 0.053501 -0.008516 0.080350 -0.009750 C 0.109087 -0.011071 0.137957 -0.010059 0.166156 -0.000000 C 0.195416 0.010437 0.223633 0.030526 0.253480 0.033337 C 0.280349 0.035867 0.307043 0.024272 0.330229 -0.000000" origin="layout" pathEditMode="relative">
                                      <p:cBhvr>
                                        <p:cTn id="18" dur="4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withEffect" presetSubtype="0" presetID="6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240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mph" nodeType="clickEffect" presetSubtype="0" presetID="6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300" fill="hold"/>
                                        <p:tgtEl>
                                          <p:spTgt spid="240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path" nodeType="withEffect" presetSubtype="0" presetID="-1" grpId="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330229 -0.000000 C 0.356358 -0.021745 0.385075 -0.031836 0.413893 -0.029398 C 0.442630 -0.026967 0.470387 -0.012172 0.498298 -0.000000 C 0.525344 0.011795 0.552801 0.021189 0.580654 0.022284 C 0.609042 0.023400 0.637328 0.015863 0.664284 -0.000000" origin="layout" pathEditMode="relative">
                                      <p:cBhvr>
                                        <p:cTn id="28" dur="4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mph" nodeType="withEffect" presetSubtype="0" presetID="6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24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mph" nodeType="clickEffect" presetSubtype="0" presetID="6" grpId="9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300" fill="hold"/>
                                        <p:tgtEl>
                                          <p:spTgt spid="241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"/>
                            </p:stCondLst>
                            <p:childTnLst>
                              <p:par>
                                <p:cTn id="37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8" dur="1000" fill="hold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1" grpId="8"/>
      <p:bldP build="whole" bldLvl="1" animBg="1" rev="0" advAuto="0" spid="242" grpId="1"/>
      <p:bldP build="whole" bldLvl="1" animBg="1" rev="0" advAuto="0" spid="241" grpId="9"/>
      <p:bldP build="whole" bldLvl="1" animBg="1" rev="0" advAuto="0" spid="240" grpId="5"/>
      <p:bldP build="whole" bldLvl="1" animBg="1" rev="0" advAuto="0" spid="239" grpId="2"/>
      <p:bldP build="whole" bldLvl="1" animBg="1" rev="0" advAuto="0" spid="239" grpId="3"/>
      <p:bldP build="whole" bldLvl="1" animBg="1" rev="0" advAuto="0" spid="240" grpId="6"/>
      <p:bldP build="whole" bldLvl="1" animBg="1" rev="0" advAuto="0" spid="242" grpId="1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2775346" y="736599"/>
            <a:ext cx="272871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Activity</a:t>
            </a:r>
          </a:p>
        </p:txBody>
      </p:sp>
      <p:sp>
        <p:nvSpPr>
          <p:cNvPr id="245" name="Shape 245"/>
          <p:cNvSpPr/>
          <p:nvPr/>
        </p:nvSpPr>
        <p:spPr>
          <a:xfrm>
            <a:off x="10673853" y="736599"/>
            <a:ext cx="30362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Centered</a:t>
            </a:r>
          </a:p>
        </p:txBody>
      </p:sp>
      <p:sp>
        <p:nvSpPr>
          <p:cNvPr id="246" name="Shape 246"/>
          <p:cNvSpPr/>
          <p:nvPr/>
        </p:nvSpPr>
        <p:spPr>
          <a:xfrm>
            <a:off x="19105463" y="736599"/>
            <a:ext cx="246429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Design</a:t>
            </a:r>
          </a:p>
        </p:txBody>
      </p:sp>
      <p:sp>
        <p:nvSpPr>
          <p:cNvPr id="247" name="Shape 247"/>
          <p:cNvSpPr/>
          <p:nvPr/>
        </p:nvSpPr>
        <p:spPr>
          <a:xfrm>
            <a:off x="1720205" y="705544"/>
            <a:ext cx="4838998" cy="12304912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48" name="Shape 248"/>
          <p:cNvSpPr/>
          <p:nvPr/>
        </p:nvSpPr>
        <p:spPr>
          <a:xfrm>
            <a:off x="1720205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pic>
        <p:nvPicPr>
          <p:cNvPr id="249" name="nik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3554" y="6138581"/>
            <a:ext cx="3792300" cy="1438838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1720205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51" name="Shape 251"/>
          <p:cNvSpPr/>
          <p:nvPr/>
        </p:nvSpPr>
        <p:spPr>
          <a:xfrm>
            <a:off x="3167632" y="9089921"/>
            <a:ext cx="1944143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Just do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</a:p>
        </p:txBody>
      </p:sp>
      <p:pic>
        <p:nvPicPr>
          <p:cNvPr id="252" name="Vine-HD 1080p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8128000" y="3810000"/>
            <a:ext cx="8128000" cy="609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mediacall" nodeType="click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798458" fill="hold"/>
                                        <p:tgtEl>
                                          <p:spTgt spid="2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0" fill="hold" display="0">
                  <p:stCondLst>
                    <p:cond delay="indefinite"/>
                  </p:stCondLst>
                </p:cTn>
                <p:tgtEl>
                  <p:spTgt spid="252"/>
                </p:tgtEl>
              </p:cMediaNode>
            </p:video>
          </p:childTnLst>
        </p:cTn>
      </p:par>
    </p:tnLst>
    <p:bldLst>
      <p:bldP build="whole" bldLvl="1" animBg="1" rev="0" advAuto="0" spid="249" grpId="1"/>
      <p:bldP build="whole" bldLvl="1" animBg="1" rev="0" advAuto="0" spid="251" grpId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/>
        </p:nvSpPr>
        <p:spPr>
          <a:xfrm>
            <a:off x="2775346" y="736599"/>
            <a:ext cx="272871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Activity</a:t>
            </a:r>
          </a:p>
        </p:txBody>
      </p:sp>
      <p:sp>
        <p:nvSpPr>
          <p:cNvPr id="255" name="Shape 255"/>
          <p:cNvSpPr/>
          <p:nvPr/>
        </p:nvSpPr>
        <p:spPr>
          <a:xfrm>
            <a:off x="10673853" y="736599"/>
            <a:ext cx="30362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Centered</a:t>
            </a:r>
          </a:p>
        </p:txBody>
      </p:sp>
      <p:sp>
        <p:nvSpPr>
          <p:cNvPr id="256" name="Shape 256"/>
          <p:cNvSpPr/>
          <p:nvPr/>
        </p:nvSpPr>
        <p:spPr>
          <a:xfrm>
            <a:off x="19105463" y="736599"/>
            <a:ext cx="246429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Design</a:t>
            </a:r>
          </a:p>
        </p:txBody>
      </p:sp>
      <p:pic>
        <p:nvPicPr>
          <p:cNvPr id="257" name="nik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3554" y="6138581"/>
            <a:ext cx="3792300" cy="1438838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9772501" y="705544"/>
            <a:ext cx="4838998" cy="12304912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59" name="Shape 259"/>
          <p:cNvSpPr/>
          <p:nvPr/>
        </p:nvSpPr>
        <p:spPr>
          <a:xfrm>
            <a:off x="9772501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396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60" name="Shape 260"/>
          <p:cNvSpPr/>
          <p:nvPr/>
        </p:nvSpPr>
        <p:spPr>
          <a:xfrm>
            <a:off x="1720205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pic>
        <p:nvPicPr>
          <p:cNvPr id="261" name="solar-syste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43258" y="5022641"/>
            <a:ext cx="3697485" cy="3670718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Shape 262"/>
          <p:cNvSpPr/>
          <p:nvPr/>
        </p:nvSpPr>
        <p:spPr>
          <a:xfrm>
            <a:off x="3167632" y="9089921"/>
            <a:ext cx="1944143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Just do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</a:p>
        </p:txBody>
      </p:sp>
      <p:sp>
        <p:nvSpPr>
          <p:cNvPr id="263" name="Shape 263"/>
          <p:cNvSpPr/>
          <p:nvPr/>
        </p:nvSpPr>
        <p:spPr>
          <a:xfrm>
            <a:off x="10162877" y="9089921"/>
            <a:ext cx="405824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Centered around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</a:p>
        </p:txBody>
      </p:sp>
      <p:sp>
        <p:nvSpPr>
          <p:cNvPr id="264" name="Shape 264"/>
          <p:cNvSpPr/>
          <p:nvPr/>
        </p:nvSpPr>
        <p:spPr>
          <a:xfrm>
            <a:off x="10700043" y="9924311"/>
            <a:ext cx="2983914" cy="2496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Subjects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Rules/Rituals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Community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Artifacts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Object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Division of Effort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Outcome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4" grpId="2"/>
      <p:bldP build="whole" bldLvl="1" animBg="1" rev="0" advAuto="0" spid="26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60000">
        <p:cover dir="d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2775346" y="736599"/>
            <a:ext cx="272871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Activity</a:t>
            </a:r>
          </a:p>
        </p:txBody>
      </p:sp>
      <p:sp>
        <p:nvSpPr>
          <p:cNvPr id="267" name="Shape 267"/>
          <p:cNvSpPr/>
          <p:nvPr/>
        </p:nvSpPr>
        <p:spPr>
          <a:xfrm>
            <a:off x="10673853" y="736599"/>
            <a:ext cx="303629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Centered</a:t>
            </a:r>
          </a:p>
        </p:txBody>
      </p:sp>
      <p:sp>
        <p:nvSpPr>
          <p:cNvPr id="268" name="Shape 268"/>
          <p:cNvSpPr/>
          <p:nvPr/>
        </p:nvSpPr>
        <p:spPr>
          <a:xfrm>
            <a:off x="19105463" y="736599"/>
            <a:ext cx="246429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Design</a:t>
            </a:r>
          </a:p>
        </p:txBody>
      </p:sp>
      <p:pic>
        <p:nvPicPr>
          <p:cNvPr id="269" name="nik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3554" y="6138581"/>
            <a:ext cx="3792300" cy="1438838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Shape 270"/>
          <p:cNvSpPr/>
          <p:nvPr/>
        </p:nvSpPr>
        <p:spPr>
          <a:xfrm>
            <a:off x="9772501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396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71" name="Shape 271"/>
          <p:cNvSpPr/>
          <p:nvPr/>
        </p:nvSpPr>
        <p:spPr>
          <a:xfrm>
            <a:off x="1720205" y="705544"/>
            <a:ext cx="4838998" cy="12304912"/>
          </a:xfrm>
          <a:prstGeom prst="rect">
            <a:avLst/>
          </a:prstGeom>
          <a:ln w="50800">
            <a:solidFill>
              <a:srgbClr val="FFFFFF">
                <a:alpha val="2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pic>
        <p:nvPicPr>
          <p:cNvPr id="272" name="solar-syste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43258" y="5022641"/>
            <a:ext cx="3697485" cy="3670718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Shape 273"/>
          <p:cNvSpPr/>
          <p:nvPr/>
        </p:nvSpPr>
        <p:spPr>
          <a:xfrm>
            <a:off x="17918112" y="705544"/>
            <a:ext cx="4838998" cy="12304912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pic>
        <p:nvPicPr>
          <p:cNvPr id="274" name="cube-design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856101" y="5376490"/>
            <a:ext cx="2963020" cy="2963020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Shape 275"/>
          <p:cNvSpPr/>
          <p:nvPr/>
        </p:nvSpPr>
        <p:spPr>
          <a:xfrm>
            <a:off x="3167632" y="9089921"/>
            <a:ext cx="1944143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Just do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</a:p>
        </p:txBody>
      </p:sp>
      <p:sp>
        <p:nvSpPr>
          <p:cNvPr id="276" name="Shape 276"/>
          <p:cNvSpPr/>
          <p:nvPr/>
        </p:nvSpPr>
        <p:spPr>
          <a:xfrm>
            <a:off x="10162877" y="9089921"/>
            <a:ext cx="405824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Centered around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</a:p>
        </p:txBody>
      </p:sp>
      <p:sp>
        <p:nvSpPr>
          <p:cNvPr id="277" name="Shape 277"/>
          <p:cNvSpPr/>
          <p:nvPr/>
        </p:nvSpPr>
        <p:spPr>
          <a:xfrm>
            <a:off x="18903553" y="9089921"/>
            <a:ext cx="286811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How </a:t>
            </a:r>
            <a:r>
              <a:rPr i="1">
                <a:latin typeface="Baskerville SemiBold"/>
                <a:ea typeface="Baskerville SemiBold"/>
                <a:cs typeface="Baskerville SemiBold"/>
                <a:sym typeface="Baskerville SemiBold"/>
              </a:rPr>
              <a:t>it</a:t>
            </a:r>
            <a:r>
              <a:t> works</a:t>
            </a:r>
          </a:p>
        </p:txBody>
      </p:sp>
      <p:sp>
        <p:nvSpPr>
          <p:cNvPr id="278" name="Shape 278"/>
          <p:cNvSpPr/>
          <p:nvPr/>
        </p:nvSpPr>
        <p:spPr>
          <a:xfrm>
            <a:off x="10700043" y="9898287"/>
            <a:ext cx="2983914" cy="284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Subjects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Rules/Rituals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Community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Artifacts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Object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Division of Effort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Outcome</a:t>
            </a:r>
          </a:p>
          <a:p>
            <a:pPr marL="488461" indent="-488461" algn="l">
              <a:lnSpc>
                <a:spcPct val="120000"/>
              </a:lnSpc>
              <a:buSzPct val="75000"/>
              <a:buChar char="‣"/>
              <a:defRPr cap="small" sz="2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Motivation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7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/>
        </p:nvSpPr>
        <p:spPr>
          <a:xfrm>
            <a:off x="7276603" y="2717799"/>
            <a:ext cx="983079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Recapitulation</a:t>
            </a:r>
          </a:p>
        </p:txBody>
      </p:sp>
      <p:sp>
        <p:nvSpPr>
          <p:cNvPr id="281" name="Shape 281"/>
          <p:cNvSpPr/>
          <p:nvPr/>
        </p:nvSpPr>
        <p:spPr>
          <a:xfrm>
            <a:off x="6610048" y="5245734"/>
            <a:ext cx="1097340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Alexander’s Action &amp; Space</a:t>
            </a:r>
          </a:p>
        </p:txBody>
      </p:sp>
      <p:sp>
        <p:nvSpPr>
          <p:cNvPr id="282" name="Shape 282"/>
          <p:cNvSpPr/>
          <p:nvPr/>
        </p:nvSpPr>
        <p:spPr>
          <a:xfrm>
            <a:off x="6799141" y="4699000"/>
            <a:ext cx="10785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83" name="Shape 283"/>
          <p:cNvSpPr/>
          <p:nvPr/>
        </p:nvSpPr>
        <p:spPr>
          <a:xfrm>
            <a:off x="6782873" y="6725919"/>
            <a:ext cx="10818254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grpSp>
        <p:nvGrpSpPr>
          <p:cNvPr id="286" name="Group 286"/>
          <p:cNvGrpSpPr/>
          <p:nvPr/>
        </p:nvGrpSpPr>
        <p:grpSpPr>
          <a:xfrm>
            <a:off x="1558279" y="3789189"/>
            <a:ext cx="2954042" cy="1819622"/>
            <a:chOff x="0" y="0"/>
            <a:chExt cx="2954040" cy="1819620"/>
          </a:xfrm>
        </p:grpSpPr>
        <p:sp>
          <p:nvSpPr>
            <p:cNvPr id="284" name="Shape 284"/>
            <p:cNvSpPr/>
            <p:nvPr/>
          </p:nvSpPr>
          <p:spPr>
            <a:xfrm>
              <a:off x="1134419" y="0"/>
              <a:ext cx="1819622" cy="1819621"/>
            </a:xfrm>
            <a:prstGeom prst="ellipse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</a:p>
          </p:txBody>
        </p:sp>
        <p:sp>
          <p:nvSpPr>
            <p:cNvPr id="285" name="Shape 285"/>
            <p:cNvSpPr/>
            <p:nvPr/>
          </p:nvSpPr>
          <p:spPr>
            <a:xfrm>
              <a:off x="0" y="0"/>
              <a:ext cx="1819621" cy="1819621"/>
            </a:xfrm>
            <a:prstGeom prst="ellipse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push dir="u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Class="entr" nodeType="after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xit" nodeType="click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2" grpId="1"/>
      <p:bldP build="whole" bldLvl="1" animBg="1" rev="0" advAuto="0" spid="286" grpId="4"/>
      <p:bldP build="whole" bldLvl="1" animBg="1" rev="0" advAuto="0" spid="281" grpId="3"/>
      <p:bldP build="whole" bldLvl="1" animBg="1" rev="0" advAuto="0" spid="283" grpId="2"/>
      <p:bldP build="whole" bldLvl="1" animBg="1" rev="0" advAuto="0" spid="286" grpId="5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/>
        </p:nvSpPr>
        <p:spPr>
          <a:xfrm>
            <a:off x="7276603" y="2717799"/>
            <a:ext cx="983079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Recapitulation</a:t>
            </a:r>
          </a:p>
        </p:txBody>
      </p:sp>
      <p:sp>
        <p:nvSpPr>
          <p:cNvPr id="289" name="Shape 289"/>
          <p:cNvSpPr/>
          <p:nvPr/>
        </p:nvSpPr>
        <p:spPr>
          <a:xfrm>
            <a:off x="6610048" y="5245734"/>
            <a:ext cx="1097340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Alexander’s Action &amp; Space</a:t>
            </a:r>
          </a:p>
        </p:txBody>
      </p:sp>
      <p:sp>
        <p:nvSpPr>
          <p:cNvPr id="290" name="Shape 290"/>
          <p:cNvSpPr/>
          <p:nvPr/>
        </p:nvSpPr>
        <p:spPr>
          <a:xfrm>
            <a:off x="6799141" y="4699000"/>
            <a:ext cx="10785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91" name="Shape 291"/>
          <p:cNvSpPr/>
          <p:nvPr/>
        </p:nvSpPr>
        <p:spPr>
          <a:xfrm>
            <a:off x="6782873" y="7777479"/>
            <a:ext cx="10818254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292" name="Shape 292"/>
          <p:cNvSpPr/>
          <p:nvPr/>
        </p:nvSpPr>
        <p:spPr>
          <a:xfrm>
            <a:off x="6610048" y="6297295"/>
            <a:ext cx="1024928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Fogg’s Behavioral Model</a:t>
            </a:r>
          </a:p>
        </p:txBody>
      </p:sp>
      <p:grpSp>
        <p:nvGrpSpPr>
          <p:cNvPr id="298" name="Group 298"/>
          <p:cNvGrpSpPr/>
          <p:nvPr/>
        </p:nvGrpSpPr>
        <p:grpSpPr>
          <a:xfrm>
            <a:off x="1241787" y="4038524"/>
            <a:ext cx="3954730" cy="1320952"/>
            <a:chOff x="0" y="0"/>
            <a:chExt cx="3954729" cy="1320951"/>
          </a:xfrm>
        </p:grpSpPr>
        <p:grpSp>
          <p:nvGrpSpPr>
            <p:cNvPr id="296" name="Group 296"/>
            <p:cNvGrpSpPr/>
            <p:nvPr/>
          </p:nvGrpSpPr>
          <p:grpSpPr>
            <a:xfrm>
              <a:off x="0" y="0"/>
              <a:ext cx="3954730" cy="1320952"/>
              <a:chOff x="0" y="0"/>
              <a:chExt cx="3954729" cy="1320951"/>
            </a:xfrm>
          </p:grpSpPr>
          <p:sp>
            <p:nvSpPr>
              <p:cNvPr id="299" name="Shape 299"/>
              <p:cNvSpPr/>
              <p:nvPr/>
            </p:nvSpPr>
            <p:spPr>
              <a:xfrm>
                <a:off x="1892673" y="0"/>
                <a:ext cx="2062057" cy="7507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7200" y="7200"/>
                      <a:pt x="14400" y="14400"/>
                      <a:pt x="21600" y="21600"/>
                    </a:cubicBezTo>
                  </a:path>
                </a:pathLst>
              </a:custGeom>
              <a:noFill/>
              <a:ln w="254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300" name="Shape 300"/>
              <p:cNvSpPr/>
              <p:nvPr/>
            </p:nvSpPr>
            <p:spPr>
              <a:xfrm>
                <a:off x="0" y="750727"/>
                <a:ext cx="3954730" cy="5702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cubicBezTo>
                      <a:pt x="7200" y="14400"/>
                      <a:pt x="14400" y="7200"/>
                      <a:pt x="21600" y="0"/>
                    </a:cubicBezTo>
                  </a:path>
                </a:pathLst>
              </a:custGeom>
              <a:noFill/>
              <a:ln w="254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301" name="Shape 301"/>
              <p:cNvSpPr/>
              <p:nvPr/>
            </p:nvSpPr>
            <p:spPr>
              <a:xfrm>
                <a:off x="0" y="0"/>
                <a:ext cx="1892674" cy="1320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cubicBezTo>
                      <a:pt x="7200" y="14400"/>
                      <a:pt x="14400" y="7200"/>
                      <a:pt x="21600" y="0"/>
                    </a:cubicBezTo>
                  </a:path>
                </a:pathLst>
              </a:custGeom>
              <a:noFill/>
              <a:ln w="254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</p:grpSp>
        <p:sp>
          <p:nvSpPr>
            <p:cNvPr id="297" name="Shape 297"/>
            <p:cNvSpPr/>
            <p:nvPr/>
          </p:nvSpPr>
          <p:spPr>
            <a:xfrm>
              <a:off x="1875751" y="482662"/>
              <a:ext cx="203227" cy="203227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xit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8" grpId="1"/>
      <p:bldP build="whole" bldLvl="1" animBg="1" rev="0" advAuto="0" spid="298" grpId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/>
        </p:nvSpPr>
        <p:spPr>
          <a:xfrm>
            <a:off x="7276603" y="2717799"/>
            <a:ext cx="983079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Recapitulation</a:t>
            </a:r>
          </a:p>
        </p:txBody>
      </p:sp>
      <p:sp>
        <p:nvSpPr>
          <p:cNvPr id="304" name="Shape 304"/>
          <p:cNvSpPr/>
          <p:nvPr/>
        </p:nvSpPr>
        <p:spPr>
          <a:xfrm>
            <a:off x="6610048" y="5245734"/>
            <a:ext cx="1097340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Alexander’s Action &amp; Space</a:t>
            </a:r>
          </a:p>
        </p:txBody>
      </p:sp>
      <p:sp>
        <p:nvSpPr>
          <p:cNvPr id="305" name="Shape 305"/>
          <p:cNvSpPr/>
          <p:nvPr/>
        </p:nvSpPr>
        <p:spPr>
          <a:xfrm>
            <a:off x="6799141" y="4699000"/>
            <a:ext cx="10785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06" name="Shape 306"/>
          <p:cNvSpPr/>
          <p:nvPr/>
        </p:nvSpPr>
        <p:spPr>
          <a:xfrm>
            <a:off x="6782873" y="8933179"/>
            <a:ext cx="10818254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07" name="Shape 307"/>
          <p:cNvSpPr/>
          <p:nvPr/>
        </p:nvSpPr>
        <p:spPr>
          <a:xfrm>
            <a:off x="6610048" y="7346950"/>
            <a:ext cx="10365590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Activity Centered Design</a:t>
            </a:r>
          </a:p>
        </p:txBody>
      </p:sp>
      <p:sp>
        <p:nvSpPr>
          <p:cNvPr id="308" name="Shape 308"/>
          <p:cNvSpPr/>
          <p:nvPr/>
        </p:nvSpPr>
        <p:spPr>
          <a:xfrm>
            <a:off x="6610048" y="6297295"/>
            <a:ext cx="1024928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88461" indent="-488461" algn="l">
              <a:lnSpc>
                <a:spcPct val="120000"/>
              </a:lnSpc>
              <a:buSzPct val="75000"/>
              <a:buChar char="‣"/>
              <a:defRPr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Fogg’s Behavioral Model</a:t>
            </a:r>
          </a:p>
        </p:txBody>
      </p:sp>
      <p:pic>
        <p:nvPicPr>
          <p:cNvPr id="309" name="solar-syste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1358" y="2863641"/>
            <a:ext cx="3697485" cy="36707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xit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9" grpId="1"/>
      <p:bldP build="whole" bldLvl="1" animBg="1" rev="0" advAuto="0" spid="309" grpId="2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/>
        </p:nvSpPr>
        <p:spPr>
          <a:xfrm rot="3869625">
            <a:off x="7748785" y="2414785"/>
            <a:ext cx="8886430" cy="8886430"/>
          </a:xfrm>
          <a:prstGeom prst="rect">
            <a:avLst/>
          </a:prstGeom>
          <a:solidFill>
            <a:srgbClr val="FCD94C"/>
          </a:solidFill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12" name="Shape 312"/>
          <p:cNvSpPr/>
          <p:nvPr/>
        </p:nvSpPr>
        <p:spPr>
          <a:xfrm rot="6871515">
            <a:off x="7748785" y="2414785"/>
            <a:ext cx="8886430" cy="8886430"/>
          </a:xfrm>
          <a:prstGeom prst="rect">
            <a:avLst/>
          </a:prstGeom>
          <a:solidFill>
            <a:srgbClr val="C2414C"/>
          </a:solidFill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13" name="Shape 313"/>
          <p:cNvSpPr/>
          <p:nvPr/>
        </p:nvSpPr>
        <p:spPr>
          <a:xfrm rot="2700000">
            <a:off x="7748785" y="2414785"/>
            <a:ext cx="8886430" cy="8886430"/>
          </a:xfrm>
          <a:prstGeom prst="rect">
            <a:avLst/>
          </a:prstGeom>
          <a:solidFill>
            <a:srgbClr val="83CCF0"/>
          </a:solidFill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14" name="Shape 314"/>
          <p:cNvSpPr/>
          <p:nvPr/>
        </p:nvSpPr>
        <p:spPr>
          <a:xfrm>
            <a:off x="7748785" y="2414785"/>
            <a:ext cx="8886430" cy="8886430"/>
          </a:xfrm>
          <a:prstGeom prst="rect">
            <a:avLst/>
          </a:prstGeom>
          <a:solidFill>
            <a:srgbClr val="000000"/>
          </a:solidFill>
          <a:ln w="25400">
            <a:solidFill>
              <a:srgbClr val="F1F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315" name="Shape 315"/>
          <p:cNvSpPr/>
          <p:nvPr/>
        </p:nvSpPr>
        <p:spPr>
          <a:xfrm>
            <a:off x="7861091" y="3248025"/>
            <a:ext cx="8661818" cy="7219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b="0" cap="all" spc="-159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The 8 STAGES of</a:t>
            </a:r>
          </a:p>
          <a:p>
            <a:pPr>
              <a:lnSpc>
                <a:spcPct val="150000"/>
              </a:lnSpc>
              <a:defRPr b="0"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Psychosocial</a:t>
            </a:r>
          </a:p>
          <a:p>
            <a:pPr>
              <a:lnSpc>
                <a:spcPct val="150000"/>
              </a:lnSpc>
              <a:defRPr b="0"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Development</a:t>
            </a:r>
            <a:br/>
            <a:r>
              <a:rPr cap="small" sz="3600"/>
              <a:t>Virtues, Battles, and Examples</a:t>
            </a:r>
          </a:p>
          <a:p>
            <a:pPr>
              <a:defRPr b="0" i="1" sz="5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  <a:p>
            <a:pPr>
              <a:defRPr b="0" i="1" sz="26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Sean Patrick John Paul George Ringo Doran</a:t>
            </a:r>
          </a:p>
        </p:txBody>
      </p:sp>
      <p:sp>
        <p:nvSpPr>
          <p:cNvPr id="316" name="Shape 316"/>
          <p:cNvSpPr/>
          <p:nvPr/>
        </p:nvSpPr>
        <p:spPr>
          <a:xfrm>
            <a:off x="11416630" y="11509375"/>
            <a:ext cx="1550740" cy="113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b="0" cap="all" sz="1400">
                <a:latin typeface="+mn-lt"/>
                <a:ea typeface="+mn-ea"/>
                <a:cs typeface="+mn-cs"/>
                <a:sym typeface="Baskerville"/>
              </a:defRPr>
            </a:pPr>
            <a:r>
              <a:t>columbus</a:t>
            </a:r>
          </a:p>
          <a:p>
            <a:pPr>
              <a:lnSpc>
                <a:spcPct val="150000"/>
              </a:lnSpc>
              <a:defRPr b="0" cap="all" sz="2000">
                <a:latin typeface="+mn-lt"/>
                <a:ea typeface="+mn-ea"/>
                <a:cs typeface="+mn-cs"/>
                <a:sym typeface="Baskerville"/>
              </a:defRPr>
            </a:pPr>
            <a:r>
              <a:t>Stir Trek</a:t>
            </a:r>
          </a:p>
          <a:p>
            <a:pPr>
              <a:lnSpc>
                <a:spcPct val="150000"/>
              </a:lnSpc>
              <a:defRPr b="0" cap="all" sz="2000">
                <a:latin typeface="+mn-lt"/>
                <a:ea typeface="+mn-ea"/>
                <a:cs typeface="+mn-cs"/>
                <a:sym typeface="Baskerville"/>
              </a:defRPr>
            </a:pPr>
            <a:r>
              <a:t>2016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700"/>
                            </p:stCondLst>
                            <p:childTnLst>
                              <p:par>
                                <p:cTn id="15" presetClass="entr" nodeType="afterEffect" presetSubtype="32" presetID="23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700"/>
                            </p:stCondLst>
                            <p:childTnLst>
                              <p:par>
                                <p:cTn id="20" presetClass="entr" nodeType="afterEffect" presetSubtype="32" presetID="23" grpId="4" fill="hold">
                                  <p:stCondLst>
                                    <p:cond delay="4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600"/>
                            </p:stCondLst>
                            <p:childTnLst>
                              <p:par>
                                <p:cTn id="25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4" grpId="1"/>
      <p:bldP build="whole" bldLvl="1" animBg="1" rev="0" advAuto="0" spid="311" grpId="4"/>
      <p:bldP build="whole" bldLvl="1" animBg="1" rev="0" advAuto="0" spid="313" grpId="2"/>
      <p:bldP build="whole" bldLvl="1" animBg="1" rev="0" advAuto="0" spid="316" grpId="5"/>
      <p:bldP build="whole" bldLvl="1" animBg="1" rev="0" advAuto="0" spid="312" grpId="3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/>
        </p:nvSpPr>
        <p:spPr>
          <a:xfrm>
            <a:off x="-127000" y="-22757"/>
            <a:ext cx="24638001" cy="685801"/>
          </a:xfrm>
          <a:prstGeom prst="rect">
            <a:avLst/>
          </a:prstGeom>
          <a:solidFill>
            <a:srgbClr val="DCDEE0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Infancy</a:t>
            </a:r>
          </a:p>
        </p:txBody>
      </p:sp>
      <p:sp>
        <p:nvSpPr>
          <p:cNvPr id="319" name="Shape 319"/>
          <p:cNvSpPr/>
          <p:nvPr/>
        </p:nvSpPr>
        <p:spPr>
          <a:xfrm>
            <a:off x="-127000" y="693203"/>
            <a:ext cx="24638001" cy="1016001"/>
          </a:xfrm>
          <a:prstGeom prst="rect">
            <a:avLst/>
          </a:prstGeom>
          <a:solidFill>
            <a:srgbClr val="FCD94C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200">
                <a:latin typeface="Acki Preschool"/>
                <a:ea typeface="Acki Preschool"/>
                <a:cs typeface="Acki Preschool"/>
                <a:sym typeface="Acki Preschool"/>
              </a:defRPr>
            </a:lvl1pPr>
          </a:lstStyle>
          <a:p>
            <a:pPr/>
            <a:r>
              <a:t>Early Childhood</a:t>
            </a:r>
          </a:p>
        </p:txBody>
      </p:sp>
      <p:sp>
        <p:nvSpPr>
          <p:cNvPr id="320" name="Shape 320"/>
          <p:cNvSpPr/>
          <p:nvPr/>
        </p:nvSpPr>
        <p:spPr>
          <a:xfrm>
            <a:off x="-127000" y="1752769"/>
            <a:ext cx="24638001" cy="1028700"/>
          </a:xfrm>
          <a:prstGeom prst="rect">
            <a:avLst/>
          </a:prstGeom>
          <a:solidFill>
            <a:srgbClr val="9AD401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200">
                <a:latin typeface="Baby Boston"/>
                <a:ea typeface="Baby Boston"/>
                <a:cs typeface="Baby Boston"/>
                <a:sym typeface="Baby Boston"/>
              </a:defRPr>
            </a:lvl1pPr>
          </a:lstStyle>
          <a:p>
            <a:pPr/>
            <a:r>
              <a:t>Pre-school Age</a:t>
            </a:r>
          </a:p>
        </p:txBody>
      </p:sp>
      <p:sp>
        <p:nvSpPr>
          <p:cNvPr id="321" name="Shape 321"/>
          <p:cNvSpPr/>
          <p:nvPr/>
        </p:nvSpPr>
        <p:spPr>
          <a:xfrm>
            <a:off x="-127000" y="2825034"/>
            <a:ext cx="24638001" cy="1651001"/>
          </a:xfrm>
          <a:prstGeom prst="rect">
            <a:avLst/>
          </a:prstGeom>
          <a:solidFill>
            <a:srgbClr val="F7BE02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40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/>
            <a:r>
              <a:t>School Age</a:t>
            </a:r>
          </a:p>
        </p:txBody>
      </p:sp>
      <p:sp>
        <p:nvSpPr>
          <p:cNvPr id="322" name="Shape 322"/>
          <p:cNvSpPr/>
          <p:nvPr/>
        </p:nvSpPr>
        <p:spPr>
          <a:xfrm>
            <a:off x="-127000" y="4519600"/>
            <a:ext cx="24638001" cy="1663701"/>
          </a:xfrm>
          <a:prstGeom prst="rect">
            <a:avLst/>
          </a:prstGeom>
          <a:solidFill>
            <a:srgbClr val="C2404E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5000">
                <a:latin typeface="1942 report"/>
                <a:ea typeface="1942 report"/>
                <a:cs typeface="1942 report"/>
                <a:sym typeface="1942 report"/>
              </a:defRPr>
            </a:lvl1pPr>
          </a:lstStyle>
          <a:p>
            <a:pPr/>
            <a:r>
              <a:t>Adolescence</a:t>
            </a:r>
          </a:p>
        </p:txBody>
      </p:sp>
      <p:sp>
        <p:nvSpPr>
          <p:cNvPr id="323" name="Shape 323"/>
          <p:cNvSpPr/>
          <p:nvPr/>
        </p:nvSpPr>
        <p:spPr>
          <a:xfrm>
            <a:off x="-127000" y="6226866"/>
            <a:ext cx="24638001" cy="2511042"/>
          </a:xfrm>
          <a:prstGeom prst="rect">
            <a:avLst/>
          </a:prstGeom>
          <a:solidFill>
            <a:srgbClr val="E99CF2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4000">
                <a:latin typeface="Engravers MT"/>
                <a:ea typeface="Engravers MT"/>
                <a:cs typeface="Engravers MT"/>
                <a:sym typeface="Engravers MT"/>
              </a:defRPr>
            </a:lvl1pPr>
          </a:lstStyle>
          <a:p>
            <a:pPr/>
            <a:r>
              <a:t>Early Adulthood</a:t>
            </a:r>
          </a:p>
        </p:txBody>
      </p:sp>
      <p:sp>
        <p:nvSpPr>
          <p:cNvPr id="324" name="Shape 324"/>
          <p:cNvSpPr/>
          <p:nvPr/>
        </p:nvSpPr>
        <p:spPr>
          <a:xfrm>
            <a:off x="-127000" y="8792211"/>
            <a:ext cx="24638001" cy="2618546"/>
          </a:xfrm>
          <a:prstGeom prst="rect">
            <a:avLst/>
          </a:prstGeom>
          <a:solidFill>
            <a:srgbClr val="82CCF0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0000">
                <a:latin typeface="Onyx"/>
                <a:ea typeface="Onyx"/>
                <a:cs typeface="Onyx"/>
                <a:sym typeface="Onyx"/>
              </a:defRPr>
            </a:lvl1pPr>
          </a:lstStyle>
          <a:p>
            <a:pPr/>
            <a:r>
              <a:t>Adulthood</a:t>
            </a:r>
          </a:p>
        </p:txBody>
      </p:sp>
      <p:sp>
        <p:nvSpPr>
          <p:cNvPr id="325" name="Shape 325"/>
          <p:cNvSpPr/>
          <p:nvPr/>
        </p:nvSpPr>
        <p:spPr>
          <a:xfrm>
            <a:off x="-127000" y="11459312"/>
            <a:ext cx="24638001" cy="2331069"/>
          </a:xfrm>
          <a:prstGeom prst="rect">
            <a:avLst/>
          </a:prstGeom>
          <a:solidFill>
            <a:srgbClr val="3400FF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Maturity</a:t>
            </a:r>
          </a:p>
        </p:txBody>
      </p:sp>
      <p:sp>
        <p:nvSpPr>
          <p:cNvPr id="326" name="Shape 326"/>
          <p:cNvSpPr/>
          <p:nvPr/>
        </p:nvSpPr>
        <p:spPr>
          <a:xfrm>
            <a:off x="19023570" y="-143519"/>
            <a:ext cx="5080001" cy="927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0–1</a:t>
            </a:r>
          </a:p>
        </p:txBody>
      </p:sp>
      <p:sp>
        <p:nvSpPr>
          <p:cNvPr id="327" name="Shape 327"/>
          <p:cNvSpPr/>
          <p:nvPr/>
        </p:nvSpPr>
        <p:spPr>
          <a:xfrm>
            <a:off x="19023570" y="820694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1–3</a:t>
            </a:r>
          </a:p>
        </p:txBody>
      </p:sp>
      <p:sp>
        <p:nvSpPr>
          <p:cNvPr id="328" name="Shape 328"/>
          <p:cNvSpPr/>
          <p:nvPr/>
        </p:nvSpPr>
        <p:spPr>
          <a:xfrm>
            <a:off x="19023570" y="1880260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3–6</a:t>
            </a:r>
          </a:p>
        </p:txBody>
      </p:sp>
      <p:sp>
        <p:nvSpPr>
          <p:cNvPr id="329" name="Shape 329"/>
          <p:cNvSpPr/>
          <p:nvPr/>
        </p:nvSpPr>
        <p:spPr>
          <a:xfrm>
            <a:off x="19023570" y="3270025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6–12</a:t>
            </a:r>
          </a:p>
        </p:txBody>
      </p:sp>
      <p:sp>
        <p:nvSpPr>
          <p:cNvPr id="330" name="Shape 330"/>
          <p:cNvSpPr/>
          <p:nvPr/>
        </p:nvSpPr>
        <p:spPr>
          <a:xfrm>
            <a:off x="19023570" y="4977291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13–19</a:t>
            </a:r>
          </a:p>
        </p:txBody>
      </p:sp>
      <p:sp>
        <p:nvSpPr>
          <p:cNvPr id="331" name="Shape 331"/>
          <p:cNvSpPr/>
          <p:nvPr/>
        </p:nvSpPr>
        <p:spPr>
          <a:xfrm>
            <a:off x="19023570" y="7101878"/>
            <a:ext cx="5080001" cy="76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20–39</a:t>
            </a:r>
          </a:p>
        </p:txBody>
      </p:sp>
      <p:sp>
        <p:nvSpPr>
          <p:cNvPr id="332" name="Shape 332"/>
          <p:cNvSpPr/>
          <p:nvPr/>
        </p:nvSpPr>
        <p:spPr>
          <a:xfrm>
            <a:off x="19023570" y="9720974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40–64</a:t>
            </a:r>
          </a:p>
        </p:txBody>
      </p:sp>
      <p:sp>
        <p:nvSpPr>
          <p:cNvPr id="333" name="Shape 333"/>
          <p:cNvSpPr/>
          <p:nvPr/>
        </p:nvSpPr>
        <p:spPr>
          <a:xfrm>
            <a:off x="19023570" y="11983645"/>
            <a:ext cx="5080001" cy="1282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65–Death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14:prism dir="d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32" presetID="23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Class="entr" nodeType="afterEffect" presetSubtype="32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Class="entr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Class="entr" nodeType="afterEffect" presetSubtype="32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Class="entr" nodeType="afterEffect" presetSubtype="32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300"/>
                            </p:stCondLst>
                            <p:childTnLst>
                              <p:par>
                                <p:cTn id="35" presetClass="entr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00"/>
                            </p:stCondLst>
                            <p:childTnLst>
                              <p:par>
                                <p:cTn id="40" presetClass="entr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00"/>
                            </p:stCondLst>
                            <p:childTnLst>
                              <p:par>
                                <p:cTn id="45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" dur="3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4" grpId="7"/>
      <p:bldP build="whole" bldLvl="1" animBg="1" rev="0" advAuto="0" spid="325" grpId="8"/>
      <p:bldP build="whole" bldLvl="1" animBg="1" rev="0" advAuto="0" spid="323" grpId="6"/>
      <p:bldP build="whole" bldLvl="1" animBg="1" rev="0" advAuto="0" spid="322" grpId="5"/>
      <p:bldP build="whole" bldLvl="1" animBg="1" rev="0" advAuto="0" spid="318" grpId="1"/>
      <p:bldP build="whole" bldLvl="1" animBg="1" rev="0" advAuto="0" spid="333" grpId="9"/>
      <p:bldP build="whole" bldLvl="1" animBg="1" rev="0" advAuto="0" spid="321" grpId="4"/>
      <p:bldP build="whole" bldLvl="1" animBg="1" rev="0" advAuto="0" spid="319" grpId="2"/>
      <p:bldP build="whole" bldLvl="1" animBg="1" rev="0" advAuto="0" spid="320" grpId="3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DCDE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/>
        </p:nvSpPr>
        <p:spPr>
          <a:xfrm>
            <a:off x="7713979" y="5294638"/>
            <a:ext cx="8956041" cy="3126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Infancy</a:t>
            </a:r>
          </a:p>
        </p:txBody>
      </p:sp>
      <p:sp>
        <p:nvSpPr>
          <p:cNvPr id="336" name="Shape 336"/>
          <p:cNvSpPr/>
          <p:nvPr/>
        </p:nvSpPr>
        <p:spPr>
          <a:xfrm>
            <a:off x="9527970" y="11685702"/>
            <a:ext cx="5328060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Trust v. Mistrust</a:t>
            </a:r>
          </a:p>
        </p:txBody>
      </p:sp>
      <p:sp>
        <p:nvSpPr>
          <p:cNvPr id="337" name="Shape 337"/>
          <p:cNvSpPr/>
          <p:nvPr/>
        </p:nvSpPr>
        <p:spPr>
          <a:xfrm>
            <a:off x="11168252" y="9543883"/>
            <a:ext cx="2047495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Hope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6" grpId="1"/>
      <p:bldP build="whole" bldLvl="1" animBg="1" rev="0" advAuto="0" spid="337" grpId="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CD8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/>
        </p:nvSpPr>
        <p:spPr>
          <a:xfrm>
            <a:off x="4992369" y="5097783"/>
            <a:ext cx="14399261" cy="352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000000">
                    <a:alpha val="80000"/>
                  </a:srgbClr>
                </a:solidFill>
                <a:latin typeface="Acki Preschool"/>
                <a:ea typeface="Acki Preschool"/>
                <a:cs typeface="Acki Preschool"/>
                <a:sym typeface="Acki Preschool"/>
              </a:defRPr>
            </a:lvl1pPr>
          </a:lstStyle>
          <a:p>
            <a:pPr/>
            <a:r>
              <a:t>Early ChiLdhoOd</a:t>
            </a:r>
          </a:p>
        </p:txBody>
      </p:sp>
      <p:sp>
        <p:nvSpPr>
          <p:cNvPr id="340" name="Shape 340"/>
          <p:cNvSpPr/>
          <p:nvPr/>
        </p:nvSpPr>
        <p:spPr>
          <a:xfrm>
            <a:off x="9164209" y="11685702"/>
            <a:ext cx="6055582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Autonomy v. Shame</a:t>
            </a:r>
          </a:p>
        </p:txBody>
      </p:sp>
      <p:sp>
        <p:nvSpPr>
          <p:cNvPr id="341" name="Shape 341"/>
          <p:cNvSpPr/>
          <p:nvPr/>
        </p:nvSpPr>
        <p:spPr>
          <a:xfrm>
            <a:off x="11391328" y="9233177"/>
            <a:ext cx="1601344" cy="1640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9000">
                <a:latin typeface="Acki Preschool"/>
                <a:ea typeface="Acki Preschool"/>
                <a:cs typeface="Acki Preschool"/>
                <a:sym typeface="Acki Preschool"/>
              </a:defRPr>
            </a:lvl1pPr>
          </a:lstStyle>
          <a:p>
            <a:pPr/>
            <a:r>
              <a:t>will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1" grpId="2"/>
      <p:bldP build="whole" bldLvl="1" animBg="1" rev="0" advAuto="0" spid="340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9AD4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/>
        </p:nvSpPr>
        <p:spPr>
          <a:xfrm>
            <a:off x="1641908" y="4787900"/>
            <a:ext cx="21100183" cy="414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8000">
                <a:solidFill>
                  <a:srgbClr val="000000">
                    <a:alpha val="80000"/>
                  </a:srgbClr>
                </a:solidFill>
                <a:latin typeface="Baby Boston"/>
                <a:ea typeface="Baby Boston"/>
                <a:cs typeface="Baby Boston"/>
                <a:sym typeface="Baby Boston"/>
              </a:defRPr>
            </a:lvl1pPr>
          </a:lstStyle>
          <a:p>
            <a:pPr/>
            <a:r>
              <a:t>Pre-School Age</a:t>
            </a:r>
          </a:p>
        </p:txBody>
      </p:sp>
      <p:sp>
        <p:nvSpPr>
          <p:cNvPr id="344" name="Shape 344"/>
          <p:cNvSpPr/>
          <p:nvPr/>
        </p:nvSpPr>
        <p:spPr>
          <a:xfrm>
            <a:off x="9524931" y="11685702"/>
            <a:ext cx="5334138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Initiative v. Guilt</a:t>
            </a:r>
          </a:p>
        </p:txBody>
      </p:sp>
      <p:sp>
        <p:nvSpPr>
          <p:cNvPr id="345" name="Shape 345"/>
          <p:cNvSpPr/>
          <p:nvPr/>
        </p:nvSpPr>
        <p:spPr>
          <a:xfrm>
            <a:off x="10455510" y="9452828"/>
            <a:ext cx="3472980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Baby Boston"/>
                <a:ea typeface="Baby Boston"/>
                <a:cs typeface="Baby Boston"/>
                <a:sym typeface="Baby Boston"/>
              </a:defRPr>
            </a:lvl1pPr>
          </a:lstStyle>
          <a:p>
            <a:pPr/>
            <a:r>
              <a:t>Purpose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4" grpId="1"/>
      <p:bldP build="whole" bldLvl="1" animBg="1" rev="0" advAuto="0" spid="345" grpId="2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4BF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4239800" y="5198439"/>
            <a:ext cx="15904400" cy="3319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000000">
                    <a:alpha val="80000"/>
                  </a:srgbClr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/>
            <a:r>
              <a:t>School Age</a:t>
            </a:r>
          </a:p>
        </p:txBody>
      </p:sp>
      <p:sp>
        <p:nvSpPr>
          <p:cNvPr id="348" name="Shape 348"/>
          <p:cNvSpPr/>
          <p:nvPr/>
        </p:nvSpPr>
        <p:spPr>
          <a:xfrm>
            <a:off x="8915697" y="11685702"/>
            <a:ext cx="6552606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Industry v. Inferiority</a:t>
            </a:r>
          </a:p>
        </p:txBody>
      </p:sp>
      <p:sp>
        <p:nvSpPr>
          <p:cNvPr id="349" name="Shape 349"/>
          <p:cNvSpPr/>
          <p:nvPr/>
        </p:nvSpPr>
        <p:spPr>
          <a:xfrm>
            <a:off x="9520895" y="9566933"/>
            <a:ext cx="5342210" cy="106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solidFill>
                  <a:srgbClr val="000000">
                    <a:alpha val="80000"/>
                  </a:srgbClr>
                </a:solidFill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/>
            <a:r>
              <a:t>Competency</a:t>
            </a:r>
          </a:p>
        </p:txBody>
      </p:sp>
      <p:pic>
        <p:nvPicPr>
          <p:cNvPr id="350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29364" y="8837173"/>
            <a:ext cx="1351537" cy="1351537"/>
          </a:xfrm>
          <a:prstGeom prst="rect">
            <a:avLst/>
          </a:prstGeom>
        </p:spPr>
      </p:pic>
      <p:pic>
        <p:nvPicPr>
          <p:cNvPr id="352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03100" y="8837173"/>
            <a:ext cx="1351536" cy="1351537"/>
          </a:xfrm>
          <a:prstGeom prst="rect">
            <a:avLst/>
          </a:prstGeom>
        </p:spPr>
      </p:pic>
      <p:pic>
        <p:nvPicPr>
          <p:cNvPr id="354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29364" y="10014553"/>
            <a:ext cx="1351537" cy="1351537"/>
          </a:xfrm>
          <a:prstGeom prst="rect">
            <a:avLst/>
          </a:prstGeom>
        </p:spPr>
      </p:pic>
      <p:pic>
        <p:nvPicPr>
          <p:cNvPr id="356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03100" y="10014553"/>
            <a:ext cx="1351536" cy="13515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99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(null)(out)" transition="in">
                                      <p:cBhvr>
                                        <p:cTn id="7" dur="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32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(null)(out)" transition="in">
                                      <p:cBhvr>
                                        <p:cTn id="12" dur="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6" dur="500" fill="hold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Class="entr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Class="entr" nodeType="afterEffect" presetSubtype="32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Class="entr" nodeType="afterEffect" presetSubtype="32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Class="entr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mph" nodeType="clickEffect" presetSubtype="0" presetID="32" grpId="8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41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42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43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44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45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mph" nodeType="clickEffect" presetSubtype="0" presetID="32" grpId="9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49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50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51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52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53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mph" nodeType="clickEffect" presetSubtype="0" presetID="32" grpId="10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57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58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59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60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61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mph" nodeType="clickEffect" presetSubtype="0" presetID="32" grpId="11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6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6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6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6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2" grpId="5"/>
      <p:bldP build="whole" bldLvl="1" animBg="1" rev="0" advAuto="0" spid="354" grpId="6"/>
      <p:bldP build="whole" bldLvl="1" animBg="1" rev="0" advAuto="0" spid="349" grpId="2"/>
      <p:bldP build="whole" bldLvl="1" animBg="1" rev="0" advAuto="0" spid="349" grpId="3"/>
      <p:bldP build="whole" bldLvl="1" animBg="1" rev="0" advAuto="0" spid="350" grpId="8"/>
      <p:bldP build="whole" bldLvl="1" animBg="1" rev="0" advAuto="0" spid="352" grpId="9"/>
      <p:bldP build="whole" bldLvl="1" animBg="1" rev="0" advAuto="0" spid="354" grpId="10"/>
      <p:bldP build="whole" bldLvl="1" animBg="1" rev="0" advAuto="0" spid="356" grpId="11"/>
      <p:bldP build="whole" bldLvl="1" animBg="1" rev="0" advAuto="0" spid="356" grpId="7"/>
      <p:bldP build="whole" bldLvl="1" animBg="1" rev="0" advAuto="0" spid="348" grpId="1"/>
      <p:bldP build="whole" bldLvl="1" animBg="1" rev="0" advAuto="0" spid="350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665763" y="3111499"/>
            <a:ext cx="1105247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Do Me a Favor…</a:t>
            </a:r>
          </a:p>
        </p:txBody>
      </p:sp>
      <p:sp>
        <p:nvSpPr>
          <p:cNvPr id="133" name="Shape 133"/>
          <p:cNvSpPr/>
          <p:nvPr/>
        </p:nvSpPr>
        <p:spPr>
          <a:xfrm>
            <a:off x="9050883" y="6235699"/>
            <a:ext cx="628223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Keep that in mind</a:t>
            </a:r>
          </a:p>
        </p:txBody>
      </p:sp>
      <p:sp>
        <p:nvSpPr>
          <p:cNvPr id="134" name="Shape 134"/>
          <p:cNvSpPr/>
          <p:nvPr/>
        </p:nvSpPr>
        <p:spPr>
          <a:xfrm>
            <a:off x="6799141" y="5092700"/>
            <a:ext cx="10785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35" name="Shape 135"/>
          <p:cNvSpPr/>
          <p:nvPr/>
        </p:nvSpPr>
        <p:spPr>
          <a:xfrm>
            <a:off x="6782873" y="8585200"/>
            <a:ext cx="10818254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d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5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3" grpId="3"/>
      <p:bldP build="whole" bldLvl="1" animBg="1" rev="0" advAuto="0" spid="134" grpId="1"/>
      <p:bldP build="whole" bldLvl="1" animBg="1" rev="0" advAuto="0" spid="135" grpId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C23F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3050540" y="5528303"/>
            <a:ext cx="18282921" cy="2659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000000">
                    <a:alpha val="80000"/>
                  </a:srgbClr>
                </a:solidFill>
                <a:latin typeface="1942 report"/>
                <a:ea typeface="1942 report"/>
                <a:cs typeface="1942 report"/>
                <a:sym typeface="1942 report"/>
              </a:defRPr>
            </a:lvl1pPr>
          </a:lstStyle>
          <a:p>
            <a:pPr/>
            <a:r>
              <a:t>Adolescence</a:t>
            </a:r>
          </a:p>
        </p:txBody>
      </p:sp>
      <p:sp>
        <p:nvSpPr>
          <p:cNvPr id="360" name="Shape 360"/>
          <p:cNvSpPr/>
          <p:nvPr/>
        </p:nvSpPr>
        <p:spPr>
          <a:xfrm>
            <a:off x="7514697" y="11685702"/>
            <a:ext cx="9354606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Ego Identity v. Role Confusion</a:t>
            </a:r>
          </a:p>
        </p:txBody>
      </p:sp>
      <p:sp>
        <p:nvSpPr>
          <p:cNvPr id="361" name="Shape 361"/>
          <p:cNvSpPr/>
          <p:nvPr/>
        </p:nvSpPr>
        <p:spPr>
          <a:xfrm>
            <a:off x="10151744" y="9665892"/>
            <a:ext cx="4080511" cy="871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solidFill>
                  <a:srgbClr val="000000">
                    <a:alpha val="80000"/>
                  </a:srgbClr>
                </a:solidFill>
                <a:latin typeface="1942 report"/>
                <a:ea typeface="1942 report"/>
                <a:cs typeface="1942 report"/>
                <a:sym typeface="1942 report"/>
              </a:defRPr>
            </a:lvl1pPr>
          </a:lstStyle>
          <a:p>
            <a:pPr/>
            <a:r>
              <a:t>Fidelity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1" grpId="3"/>
      <p:bldP build="whole" bldLvl="1" animBg="1" rev="0" advAuto="0" spid="359" grpId="1"/>
      <p:bldP build="whole" bldLvl="1" animBg="1" rev="0" advAuto="0" spid="360" grpId="2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E99C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/>
        </p:nvSpPr>
        <p:spPr>
          <a:xfrm>
            <a:off x="1267978" y="3229377"/>
            <a:ext cx="21848044" cy="543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0">
                <a:solidFill>
                  <a:srgbClr val="000000">
                    <a:alpha val="80000"/>
                  </a:srgbClr>
                </a:solidFill>
                <a:latin typeface="Engravers MT"/>
                <a:ea typeface="Engravers MT"/>
                <a:cs typeface="Engravers MT"/>
                <a:sym typeface="Engravers MT"/>
              </a:defRPr>
            </a:lvl1pPr>
          </a:lstStyle>
          <a:p>
            <a:pPr/>
            <a:r>
              <a:t>Early Adulthood</a:t>
            </a:r>
          </a:p>
        </p:txBody>
      </p:sp>
      <p:sp>
        <p:nvSpPr>
          <p:cNvPr id="364" name="Shape 364"/>
          <p:cNvSpPr/>
          <p:nvPr/>
        </p:nvSpPr>
        <p:spPr>
          <a:xfrm>
            <a:off x="9033985" y="11685702"/>
            <a:ext cx="6316031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Intimacy v. Isolation</a:t>
            </a:r>
          </a:p>
        </p:txBody>
      </p:sp>
      <p:sp>
        <p:nvSpPr>
          <p:cNvPr id="365" name="Shape 365"/>
          <p:cNvSpPr/>
          <p:nvPr/>
        </p:nvSpPr>
        <p:spPr>
          <a:xfrm>
            <a:off x="10638197" y="9606331"/>
            <a:ext cx="3107606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000000">
                    <a:alpha val="80000"/>
                  </a:srgbClr>
                </a:solidFill>
                <a:latin typeface="Engravers MT"/>
                <a:ea typeface="Engravers MT"/>
                <a:cs typeface="Engravers MT"/>
                <a:sym typeface="Engravers MT"/>
              </a:defRPr>
            </a:lvl1pPr>
          </a:lstStyle>
          <a:p>
            <a:pPr/>
            <a:r>
              <a:t>LOVE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5" presetID="1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5" presetID="1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5" grpId="2"/>
      <p:bldP build="whole" bldLvl="1" animBg="1" rev="0" advAuto="0" spid="364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E99C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Polygon 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65541" y="2323384"/>
            <a:ext cx="7852918" cy="906923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70" name="Group 370"/>
          <p:cNvGrpSpPr/>
          <p:nvPr/>
        </p:nvGrpSpPr>
        <p:grpSpPr>
          <a:xfrm>
            <a:off x="3223683" y="4223786"/>
            <a:ext cx="4678053" cy="1658252"/>
            <a:chOff x="0" y="0"/>
            <a:chExt cx="4678052" cy="1658251"/>
          </a:xfrm>
        </p:grpSpPr>
        <p:sp>
          <p:nvSpPr>
            <p:cNvPr id="368" name="Shape 368"/>
            <p:cNvSpPr/>
            <p:nvPr/>
          </p:nvSpPr>
          <p:spPr>
            <a:xfrm>
              <a:off x="0" y="-1"/>
              <a:ext cx="4678053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Romantic</a:t>
              </a:r>
            </a:p>
          </p:txBody>
        </p:sp>
        <p:sp>
          <p:nvSpPr>
            <p:cNvPr id="369" name="Shape 369"/>
            <p:cNvSpPr/>
            <p:nvPr/>
          </p:nvSpPr>
          <p:spPr>
            <a:xfrm>
              <a:off x="409587" y="845451"/>
              <a:ext cx="4268466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intimacy + passion</a:t>
              </a:r>
            </a:p>
          </p:txBody>
        </p:sp>
      </p:grpSp>
      <p:grpSp>
        <p:nvGrpSpPr>
          <p:cNvPr id="373" name="Group 373"/>
          <p:cNvGrpSpPr/>
          <p:nvPr/>
        </p:nvGrpSpPr>
        <p:grpSpPr>
          <a:xfrm>
            <a:off x="2028406" y="8673801"/>
            <a:ext cx="5873330" cy="1562067"/>
            <a:chOff x="0" y="0"/>
            <a:chExt cx="5873328" cy="1562065"/>
          </a:xfrm>
        </p:grpSpPr>
        <p:sp>
          <p:nvSpPr>
            <p:cNvPr id="371" name="Shape 371"/>
            <p:cNvSpPr/>
            <p:nvPr/>
          </p:nvSpPr>
          <p:spPr>
            <a:xfrm>
              <a:off x="-1" y="-1"/>
              <a:ext cx="5873330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Infatuation</a:t>
              </a:r>
            </a:p>
          </p:txBody>
        </p:sp>
        <p:sp>
          <p:nvSpPr>
            <p:cNvPr id="372" name="Shape 372"/>
            <p:cNvSpPr/>
            <p:nvPr/>
          </p:nvSpPr>
          <p:spPr>
            <a:xfrm>
              <a:off x="4178039" y="749265"/>
              <a:ext cx="1695290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passion</a:t>
              </a:r>
            </a:p>
          </p:txBody>
        </p:sp>
      </p:grpSp>
      <p:grpSp>
        <p:nvGrpSpPr>
          <p:cNvPr id="376" name="Group 376"/>
          <p:cNvGrpSpPr/>
          <p:nvPr/>
        </p:nvGrpSpPr>
        <p:grpSpPr>
          <a:xfrm>
            <a:off x="9690658" y="11628008"/>
            <a:ext cx="5002684" cy="1566628"/>
            <a:chOff x="0" y="0"/>
            <a:chExt cx="5002683" cy="1566626"/>
          </a:xfrm>
        </p:grpSpPr>
        <p:sp>
          <p:nvSpPr>
            <p:cNvPr id="374" name="Shape 374"/>
            <p:cNvSpPr/>
            <p:nvPr/>
          </p:nvSpPr>
          <p:spPr>
            <a:xfrm>
              <a:off x="496403" y="-1"/>
              <a:ext cx="4009878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FatUous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0" y="753826"/>
              <a:ext cx="500268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passion + commitment</a:t>
              </a:r>
            </a:p>
          </p:txBody>
        </p:sp>
      </p:grpSp>
      <p:grpSp>
        <p:nvGrpSpPr>
          <p:cNvPr id="379" name="Group 379"/>
          <p:cNvGrpSpPr/>
          <p:nvPr/>
        </p:nvGrpSpPr>
        <p:grpSpPr>
          <a:xfrm>
            <a:off x="16482265" y="8673801"/>
            <a:ext cx="3071950" cy="1562068"/>
            <a:chOff x="0" y="0"/>
            <a:chExt cx="3071948" cy="1562066"/>
          </a:xfrm>
        </p:grpSpPr>
        <p:sp>
          <p:nvSpPr>
            <p:cNvPr id="377" name="Shape 377"/>
            <p:cNvSpPr/>
            <p:nvPr/>
          </p:nvSpPr>
          <p:spPr>
            <a:xfrm>
              <a:off x="0" y="-1"/>
              <a:ext cx="3071949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Empty</a:t>
              </a:r>
            </a:p>
          </p:txBody>
        </p:sp>
        <p:sp>
          <p:nvSpPr>
            <p:cNvPr id="378" name="Shape 378"/>
            <p:cNvSpPr/>
            <p:nvPr/>
          </p:nvSpPr>
          <p:spPr>
            <a:xfrm>
              <a:off x="0" y="749266"/>
              <a:ext cx="2680966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commitment</a:t>
              </a:r>
            </a:p>
          </p:txBody>
        </p:sp>
      </p:grpSp>
      <p:grpSp>
        <p:nvGrpSpPr>
          <p:cNvPr id="382" name="Group 382"/>
          <p:cNvGrpSpPr/>
          <p:nvPr/>
        </p:nvGrpSpPr>
        <p:grpSpPr>
          <a:xfrm>
            <a:off x="16482265" y="4223786"/>
            <a:ext cx="6770019" cy="1658252"/>
            <a:chOff x="0" y="0"/>
            <a:chExt cx="6770017" cy="1658251"/>
          </a:xfrm>
        </p:grpSpPr>
        <p:sp>
          <p:nvSpPr>
            <p:cNvPr id="380" name="Shape 380"/>
            <p:cNvSpPr/>
            <p:nvPr/>
          </p:nvSpPr>
          <p:spPr>
            <a:xfrm>
              <a:off x="0" y="-1"/>
              <a:ext cx="6770018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Companionate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0" y="845451"/>
              <a:ext cx="5254142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commitment + intimacy</a:t>
              </a:r>
            </a:p>
          </p:txBody>
        </p:sp>
      </p:grpSp>
      <p:grpSp>
        <p:nvGrpSpPr>
          <p:cNvPr id="385" name="Group 385"/>
          <p:cNvGrpSpPr/>
          <p:nvPr/>
        </p:nvGrpSpPr>
        <p:grpSpPr>
          <a:xfrm>
            <a:off x="10590603" y="665591"/>
            <a:ext cx="3202794" cy="1590898"/>
            <a:chOff x="0" y="0"/>
            <a:chExt cx="3202793" cy="1590896"/>
          </a:xfrm>
        </p:grpSpPr>
        <p:sp>
          <p:nvSpPr>
            <p:cNvPr id="383" name="Shape 383"/>
            <p:cNvSpPr/>
            <p:nvPr/>
          </p:nvSpPr>
          <p:spPr>
            <a:xfrm>
              <a:off x="-1" y="-1"/>
              <a:ext cx="3202795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5000">
                  <a:latin typeface="Engravers MT"/>
                  <a:ea typeface="Engravers MT"/>
                  <a:cs typeface="Engravers MT"/>
                  <a:sym typeface="Engravers MT"/>
                </a:defRPr>
              </a:lvl1pPr>
            </a:lstStyle>
            <a:p>
              <a:pPr/>
              <a:r>
                <a:t>liking</a:t>
              </a:r>
            </a:p>
          </p:txBody>
        </p:sp>
        <p:sp>
          <p:nvSpPr>
            <p:cNvPr id="384" name="Shape 384"/>
            <p:cNvSpPr/>
            <p:nvPr/>
          </p:nvSpPr>
          <p:spPr>
            <a:xfrm>
              <a:off x="628023" y="778096"/>
              <a:ext cx="1946747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i="1" sz="5000">
                  <a:latin typeface="+mn-lt"/>
                  <a:ea typeface="+mn-ea"/>
                  <a:cs typeface="+mn-cs"/>
                  <a:sym typeface="Baskerville"/>
                </a:defRPr>
              </a:lvl1pPr>
            </a:lstStyle>
            <a:p>
              <a:pPr/>
              <a:r>
                <a:t>intimacy</a:t>
              </a:r>
            </a:p>
          </p:txBody>
        </p:sp>
      </p:grpSp>
      <p:sp>
        <p:nvSpPr>
          <p:cNvPr id="386" name="Shape 386"/>
          <p:cNvSpPr/>
          <p:nvPr/>
        </p:nvSpPr>
        <p:spPr>
          <a:xfrm>
            <a:off x="11218626" y="4450391"/>
            <a:ext cx="194674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5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intimacy</a:t>
            </a:r>
          </a:p>
        </p:txBody>
      </p:sp>
      <p:sp>
        <p:nvSpPr>
          <p:cNvPr id="387" name="Shape 387"/>
          <p:cNvSpPr/>
          <p:nvPr/>
        </p:nvSpPr>
        <p:spPr>
          <a:xfrm>
            <a:off x="9392594" y="8209792"/>
            <a:ext cx="169529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 i="1" sz="5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passion</a:t>
            </a:r>
          </a:p>
        </p:txBody>
      </p:sp>
      <p:sp>
        <p:nvSpPr>
          <p:cNvPr id="388" name="Shape 388"/>
          <p:cNvSpPr/>
          <p:nvPr/>
        </p:nvSpPr>
        <p:spPr>
          <a:xfrm>
            <a:off x="12578743" y="8209792"/>
            <a:ext cx="268096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i="1" sz="5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commitment</a:t>
            </a:r>
          </a:p>
        </p:txBody>
      </p:sp>
      <p:cxnSp>
        <p:nvCxnSpPr>
          <p:cNvPr id="389" name="Connector 389"/>
          <p:cNvCxnSpPr>
            <a:stCxn id="386" idx="0"/>
            <a:endCxn id="388" idx="0"/>
          </p:cNvCxnSpPr>
          <p:nvPr/>
        </p:nvCxnSpPr>
        <p:spPr>
          <a:xfrm>
            <a:off x="12191999" y="4856791"/>
            <a:ext cx="1727227" cy="3759402"/>
          </a:xfrm>
          <a:prstGeom prst="straightConnector1">
            <a:avLst/>
          </a:prstGeom>
          <a:ln w="50800">
            <a:solidFill>
              <a:srgbClr val="000000"/>
            </a:solidFill>
            <a:miter lim="400000"/>
          </a:ln>
        </p:spPr>
      </p:cxnSp>
      <p:cxnSp>
        <p:nvCxnSpPr>
          <p:cNvPr id="390" name="Connector 390"/>
          <p:cNvCxnSpPr>
            <a:stCxn id="386" idx="0"/>
            <a:endCxn id="387" idx="0"/>
          </p:cNvCxnSpPr>
          <p:nvPr/>
        </p:nvCxnSpPr>
        <p:spPr>
          <a:xfrm flipH="1">
            <a:off x="10240239" y="4856791"/>
            <a:ext cx="1951761" cy="3759402"/>
          </a:xfrm>
          <a:prstGeom prst="straightConnector1">
            <a:avLst/>
          </a:prstGeom>
          <a:ln w="50800">
            <a:solidFill>
              <a:srgbClr val="000000"/>
            </a:solidFill>
            <a:miter lim="400000"/>
          </a:ln>
        </p:spPr>
      </p:cxnSp>
      <p:cxnSp>
        <p:nvCxnSpPr>
          <p:cNvPr id="391" name="Connector 391"/>
          <p:cNvCxnSpPr>
            <a:stCxn id="387" idx="0"/>
            <a:endCxn id="388" idx="0"/>
          </p:cNvCxnSpPr>
          <p:nvPr/>
        </p:nvCxnSpPr>
        <p:spPr>
          <a:xfrm>
            <a:off x="10240239" y="8616192"/>
            <a:ext cx="3678987" cy="1"/>
          </a:xfrm>
          <a:prstGeom prst="straightConnector1">
            <a:avLst/>
          </a:prstGeom>
          <a:ln w="50800">
            <a:solidFill>
              <a:srgbClr val="000000"/>
            </a:solidFill>
            <a:miter lim="400000"/>
          </a:ln>
        </p:spPr>
      </p:cxnSp>
      <p:sp>
        <p:nvSpPr>
          <p:cNvPr id="392" name="Shape 392"/>
          <p:cNvSpPr/>
          <p:nvPr/>
        </p:nvSpPr>
        <p:spPr>
          <a:xfrm>
            <a:off x="9175340" y="6438899"/>
            <a:ext cx="6033320" cy="838201"/>
          </a:xfrm>
          <a:prstGeom prst="rect">
            <a:avLst/>
          </a:prstGeom>
          <a:solidFill>
            <a:srgbClr val="E99CF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5000">
                <a:latin typeface="Engravers MT"/>
                <a:ea typeface="Engravers MT"/>
                <a:cs typeface="Engravers MT"/>
                <a:sym typeface="Engravers MT"/>
              </a:defRPr>
            </a:lvl1pPr>
          </a:lstStyle>
          <a:p>
            <a:pPr/>
            <a:r>
              <a:t>Consummate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0" presetID="1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0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Class="entr" nodeType="afterEffect" presetSubtype="32" presetID="23" grpId="6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Class="entr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700"/>
                            </p:stCondLst>
                            <p:childTnLst>
                              <p:par>
                                <p:cTn id="37" presetClass="entr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1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2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2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click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Class="entr" nodeType="clickEffect" presetSubtype="8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entr" nodeType="clickEffect" presetSubtype="8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2" grpId="5"/>
      <p:bldP build="whole" bldLvl="1" animBg="1" rev="0" advAuto="0" spid="386" grpId="2"/>
      <p:bldP build="whole" bldLvl="1" animBg="1" rev="0" advAuto="0" spid="387" grpId="4"/>
      <p:bldP build="whole" bldLvl="1" animBg="1" rev="0" advAuto="0" spid="382" grpId="10"/>
      <p:bldP build="whole" bldLvl="1" animBg="1" rev="0" advAuto="0" spid="385" grpId="9"/>
      <p:bldP build="whole" bldLvl="1" animBg="1" rev="0" advAuto="0" spid="379" grpId="11"/>
      <p:bldP build="whole" bldLvl="1" animBg="1" rev="0" advAuto="0" spid="390" grpId="7"/>
      <p:bldP build="whole" bldLvl="1" animBg="1" rev="0" advAuto="0" spid="391" grpId="8"/>
      <p:bldP build="whole" bldLvl="1" animBg="1" rev="0" advAuto="0" spid="370" grpId="14"/>
      <p:bldP build="whole" bldLvl="1" animBg="1" rev="0" advAuto="0" spid="388" grpId="3"/>
      <p:bldP build="whole" bldLvl="1" animBg="1" rev="0" advAuto="0" spid="373" grpId="13"/>
      <p:bldP build="whole" bldLvl="1" animBg="1" rev="0" advAuto="0" spid="389" grpId="6"/>
      <p:bldP build="whole" bldLvl="1" animBg="1" rev="0" advAuto="0" spid="367" grpId="1"/>
      <p:bldP build="whole" bldLvl="1" animBg="1" rev="0" advAuto="0" spid="376" grpId="12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82CD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/>
        </p:nvSpPr>
        <p:spPr>
          <a:xfrm>
            <a:off x="9087594" y="5175249"/>
            <a:ext cx="6208812" cy="336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000000">
                    <a:alpha val="80000"/>
                  </a:srgbClr>
                </a:solidFill>
                <a:latin typeface="Onyx"/>
                <a:ea typeface="Onyx"/>
                <a:cs typeface="Onyx"/>
                <a:sym typeface="Onyx"/>
              </a:defRPr>
            </a:lvl1pPr>
          </a:lstStyle>
          <a:p>
            <a:pPr/>
            <a:r>
              <a:t>Adulthood</a:t>
            </a:r>
          </a:p>
        </p:txBody>
      </p:sp>
      <p:sp>
        <p:nvSpPr>
          <p:cNvPr id="395" name="Shape 395"/>
          <p:cNvSpPr/>
          <p:nvPr/>
        </p:nvSpPr>
        <p:spPr>
          <a:xfrm>
            <a:off x="8230716" y="11685702"/>
            <a:ext cx="7922568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000000">
                    <a:alpha val="82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Generatively v. Stagnation</a:t>
            </a:r>
          </a:p>
        </p:txBody>
      </p:sp>
      <p:sp>
        <p:nvSpPr>
          <p:cNvPr id="396" name="Shape 396"/>
          <p:cNvSpPr/>
          <p:nvPr/>
        </p:nvSpPr>
        <p:spPr>
          <a:xfrm>
            <a:off x="11453341" y="9249626"/>
            <a:ext cx="1477318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0000">
                <a:solidFill>
                  <a:srgbClr val="000000">
                    <a:alpha val="80000"/>
                  </a:srgbClr>
                </a:solidFill>
                <a:latin typeface="Onyx"/>
                <a:ea typeface="Onyx"/>
                <a:cs typeface="Onyx"/>
                <a:sym typeface="Onyx"/>
              </a:defRPr>
            </a:lvl1pPr>
          </a:lstStyle>
          <a:p>
            <a:pPr/>
            <a:r>
              <a:t>Care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5" grpId="1"/>
      <p:bldP build="whole" bldLvl="1" animBg="1" rev="0" advAuto="0" spid="396" grpId="2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340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/>
        </p:nvSpPr>
        <p:spPr>
          <a:xfrm>
            <a:off x="10806000" y="9551251"/>
            <a:ext cx="27720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solidFill>
                  <a:srgbClr val="FFFFFF">
                    <a:alpha val="80000"/>
                  </a:srgbClr>
                </a:solidFill>
                <a:latin typeface="Baskerville Old Face"/>
                <a:ea typeface="Baskerville Old Face"/>
                <a:cs typeface="Baskerville Old Face"/>
                <a:sym typeface="Baskerville Old Face"/>
              </a:defRPr>
            </a:lvl1pPr>
          </a:lstStyle>
          <a:p>
            <a:pPr/>
            <a:r>
              <a:t>Wisdom</a:t>
            </a:r>
          </a:p>
        </p:txBody>
      </p:sp>
      <p:sp>
        <p:nvSpPr>
          <p:cNvPr id="399" name="Shape 399"/>
          <p:cNvSpPr/>
          <p:nvPr/>
        </p:nvSpPr>
        <p:spPr>
          <a:xfrm>
            <a:off x="7872164" y="5283199"/>
            <a:ext cx="8639672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>
                    <a:alpha val="80000"/>
                  </a:srgbClr>
                </a:solidFill>
                <a:latin typeface="Baskerville Old Face"/>
                <a:ea typeface="Baskerville Old Face"/>
                <a:cs typeface="Baskerville Old Face"/>
                <a:sym typeface="Baskerville Old Face"/>
              </a:defRPr>
            </a:lvl1pPr>
          </a:lstStyle>
          <a:p>
            <a:pPr/>
            <a:r>
              <a:t>Maturity</a:t>
            </a:r>
          </a:p>
        </p:txBody>
      </p:sp>
      <p:sp>
        <p:nvSpPr>
          <p:cNvPr id="400" name="Shape 400"/>
          <p:cNvSpPr/>
          <p:nvPr/>
        </p:nvSpPr>
        <p:spPr>
          <a:xfrm>
            <a:off x="8519380" y="11685702"/>
            <a:ext cx="7345240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 sz="700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Ego Integrity v. Despair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fade thruBlk="1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0" grpId="1"/>
      <p:bldP build="whole" bldLvl="1" animBg="1" rev="0" advAuto="0" spid="398" grpId="2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250">
        <p:fade thruBlk="1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/>
        </p:nvSpPr>
        <p:spPr>
          <a:xfrm>
            <a:off x="11872948" y="6538948"/>
            <a:ext cx="638103" cy="6381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cover dir="d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/>
        </p:nvSpPr>
        <p:spPr>
          <a:xfrm>
            <a:off x="-127000" y="-22757"/>
            <a:ext cx="24638001" cy="685801"/>
          </a:xfrm>
          <a:prstGeom prst="rect">
            <a:avLst/>
          </a:prstGeom>
          <a:solidFill>
            <a:srgbClr val="DCDEE0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Infancy</a:t>
            </a:r>
          </a:p>
        </p:txBody>
      </p:sp>
      <p:sp>
        <p:nvSpPr>
          <p:cNvPr id="406" name="Shape 406"/>
          <p:cNvSpPr/>
          <p:nvPr/>
        </p:nvSpPr>
        <p:spPr>
          <a:xfrm>
            <a:off x="-127000" y="693203"/>
            <a:ext cx="24638001" cy="1016001"/>
          </a:xfrm>
          <a:prstGeom prst="rect">
            <a:avLst/>
          </a:prstGeom>
          <a:solidFill>
            <a:srgbClr val="FCD94C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200">
                <a:latin typeface="Acki Preschool"/>
                <a:ea typeface="Acki Preschool"/>
                <a:cs typeface="Acki Preschool"/>
                <a:sym typeface="Acki Preschool"/>
              </a:defRPr>
            </a:lvl1pPr>
          </a:lstStyle>
          <a:p>
            <a:pPr/>
            <a:r>
              <a:t>Early Childhood</a:t>
            </a:r>
          </a:p>
        </p:txBody>
      </p:sp>
      <p:sp>
        <p:nvSpPr>
          <p:cNvPr id="407" name="Shape 407"/>
          <p:cNvSpPr/>
          <p:nvPr/>
        </p:nvSpPr>
        <p:spPr>
          <a:xfrm>
            <a:off x="-127000" y="1752769"/>
            <a:ext cx="24638001" cy="1028700"/>
          </a:xfrm>
          <a:prstGeom prst="rect">
            <a:avLst/>
          </a:prstGeom>
          <a:solidFill>
            <a:srgbClr val="9AD401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200">
                <a:latin typeface="Baby Boston"/>
                <a:ea typeface="Baby Boston"/>
                <a:cs typeface="Baby Boston"/>
                <a:sym typeface="Baby Boston"/>
              </a:defRPr>
            </a:lvl1pPr>
          </a:lstStyle>
          <a:p>
            <a:pPr/>
            <a:r>
              <a:t>Pre-school Age</a:t>
            </a:r>
          </a:p>
        </p:txBody>
      </p:sp>
      <p:sp>
        <p:nvSpPr>
          <p:cNvPr id="408" name="Shape 408"/>
          <p:cNvSpPr/>
          <p:nvPr/>
        </p:nvSpPr>
        <p:spPr>
          <a:xfrm>
            <a:off x="-127000" y="2825034"/>
            <a:ext cx="24638001" cy="1651001"/>
          </a:xfrm>
          <a:prstGeom prst="rect">
            <a:avLst/>
          </a:prstGeom>
          <a:solidFill>
            <a:srgbClr val="F7BE02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40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/>
            <a:r>
              <a:t>School Age</a:t>
            </a:r>
          </a:p>
        </p:txBody>
      </p:sp>
      <p:sp>
        <p:nvSpPr>
          <p:cNvPr id="409" name="Shape 409"/>
          <p:cNvSpPr/>
          <p:nvPr/>
        </p:nvSpPr>
        <p:spPr>
          <a:xfrm>
            <a:off x="-127000" y="4519600"/>
            <a:ext cx="24638001" cy="1663701"/>
          </a:xfrm>
          <a:prstGeom prst="rect">
            <a:avLst/>
          </a:prstGeom>
          <a:solidFill>
            <a:srgbClr val="C2404E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5000">
                <a:latin typeface="1942 report"/>
                <a:ea typeface="1942 report"/>
                <a:cs typeface="1942 report"/>
                <a:sym typeface="1942 report"/>
              </a:defRPr>
            </a:lvl1pPr>
          </a:lstStyle>
          <a:p>
            <a:pPr/>
            <a:r>
              <a:t>Adolescence</a:t>
            </a:r>
          </a:p>
        </p:txBody>
      </p:sp>
      <p:sp>
        <p:nvSpPr>
          <p:cNvPr id="410" name="Shape 410"/>
          <p:cNvSpPr/>
          <p:nvPr/>
        </p:nvSpPr>
        <p:spPr>
          <a:xfrm>
            <a:off x="-127000" y="6226866"/>
            <a:ext cx="24638001" cy="2511042"/>
          </a:xfrm>
          <a:prstGeom prst="rect">
            <a:avLst/>
          </a:prstGeom>
          <a:solidFill>
            <a:srgbClr val="E99CF2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4000">
                <a:latin typeface="Engravers MT"/>
                <a:ea typeface="Engravers MT"/>
                <a:cs typeface="Engravers MT"/>
                <a:sym typeface="Engravers MT"/>
              </a:defRPr>
            </a:lvl1pPr>
          </a:lstStyle>
          <a:p>
            <a:pPr/>
            <a:r>
              <a:t>Early Adulthood</a:t>
            </a:r>
          </a:p>
        </p:txBody>
      </p:sp>
      <p:sp>
        <p:nvSpPr>
          <p:cNvPr id="411" name="Shape 411"/>
          <p:cNvSpPr/>
          <p:nvPr/>
        </p:nvSpPr>
        <p:spPr>
          <a:xfrm>
            <a:off x="-127000" y="8792211"/>
            <a:ext cx="24638001" cy="2618546"/>
          </a:xfrm>
          <a:prstGeom prst="rect">
            <a:avLst/>
          </a:prstGeom>
          <a:solidFill>
            <a:srgbClr val="82CCF0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0000">
                <a:latin typeface="Onyx"/>
                <a:ea typeface="Onyx"/>
                <a:cs typeface="Onyx"/>
                <a:sym typeface="Onyx"/>
              </a:defRPr>
            </a:lvl1pPr>
          </a:lstStyle>
          <a:p>
            <a:pPr/>
            <a:r>
              <a:t>Adulthood</a:t>
            </a:r>
          </a:p>
        </p:txBody>
      </p:sp>
      <p:sp>
        <p:nvSpPr>
          <p:cNvPr id="412" name="Shape 412"/>
          <p:cNvSpPr/>
          <p:nvPr/>
        </p:nvSpPr>
        <p:spPr>
          <a:xfrm>
            <a:off x="-127000" y="11459312"/>
            <a:ext cx="24638001" cy="2331069"/>
          </a:xfrm>
          <a:prstGeom prst="rect">
            <a:avLst/>
          </a:prstGeom>
          <a:solidFill>
            <a:srgbClr val="3400FF"/>
          </a:solidFill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Maturity</a:t>
            </a:r>
          </a:p>
        </p:txBody>
      </p:sp>
      <p:sp>
        <p:nvSpPr>
          <p:cNvPr id="413" name="Shape 413"/>
          <p:cNvSpPr/>
          <p:nvPr/>
        </p:nvSpPr>
        <p:spPr>
          <a:xfrm>
            <a:off x="19023570" y="-143519"/>
            <a:ext cx="5080001" cy="927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0–1</a:t>
            </a:r>
          </a:p>
        </p:txBody>
      </p:sp>
      <p:sp>
        <p:nvSpPr>
          <p:cNvPr id="414" name="Shape 414"/>
          <p:cNvSpPr/>
          <p:nvPr/>
        </p:nvSpPr>
        <p:spPr>
          <a:xfrm>
            <a:off x="19023570" y="820694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1–3</a:t>
            </a:r>
          </a:p>
        </p:txBody>
      </p:sp>
      <p:sp>
        <p:nvSpPr>
          <p:cNvPr id="415" name="Shape 415"/>
          <p:cNvSpPr/>
          <p:nvPr/>
        </p:nvSpPr>
        <p:spPr>
          <a:xfrm>
            <a:off x="19023570" y="1880260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3–6</a:t>
            </a:r>
          </a:p>
        </p:txBody>
      </p:sp>
      <p:sp>
        <p:nvSpPr>
          <p:cNvPr id="416" name="Shape 416"/>
          <p:cNvSpPr/>
          <p:nvPr/>
        </p:nvSpPr>
        <p:spPr>
          <a:xfrm>
            <a:off x="19023570" y="3270025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6–12</a:t>
            </a:r>
          </a:p>
        </p:txBody>
      </p:sp>
      <p:sp>
        <p:nvSpPr>
          <p:cNvPr id="417" name="Shape 417"/>
          <p:cNvSpPr/>
          <p:nvPr/>
        </p:nvSpPr>
        <p:spPr>
          <a:xfrm>
            <a:off x="19023570" y="4977291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13–19</a:t>
            </a:r>
          </a:p>
        </p:txBody>
      </p:sp>
      <p:sp>
        <p:nvSpPr>
          <p:cNvPr id="418" name="Shape 418"/>
          <p:cNvSpPr/>
          <p:nvPr/>
        </p:nvSpPr>
        <p:spPr>
          <a:xfrm>
            <a:off x="19023570" y="7101878"/>
            <a:ext cx="5080001" cy="76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20–39</a:t>
            </a:r>
          </a:p>
        </p:txBody>
      </p:sp>
      <p:sp>
        <p:nvSpPr>
          <p:cNvPr id="419" name="Shape 419"/>
          <p:cNvSpPr/>
          <p:nvPr/>
        </p:nvSpPr>
        <p:spPr>
          <a:xfrm>
            <a:off x="19023570" y="9720974"/>
            <a:ext cx="5080001" cy="761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40–64</a:t>
            </a:r>
          </a:p>
        </p:txBody>
      </p:sp>
      <p:sp>
        <p:nvSpPr>
          <p:cNvPr id="420" name="Shape 420"/>
          <p:cNvSpPr/>
          <p:nvPr/>
        </p:nvSpPr>
        <p:spPr>
          <a:xfrm>
            <a:off x="19023570" y="11983645"/>
            <a:ext cx="5080001" cy="1282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r">
              <a:defRPr b="0" cap="small" i="1" sz="35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65–Death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32" presetID="23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Class="entr" nodeType="afterEffect" presetSubtype="32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Class="entr" nodeType="after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Class="entr" nodeType="afterEffect" presetSubtype="32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Class="entr" nodeType="afterEffect" presetSubtype="32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300"/>
                            </p:stCondLst>
                            <p:childTnLst>
                              <p:par>
                                <p:cTn id="35" presetClass="entr" nodeType="after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00"/>
                            </p:stCondLst>
                            <p:childTnLst>
                              <p:par>
                                <p:cTn id="40" presetClass="entr" nodeType="after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00"/>
                            </p:stCondLst>
                            <p:childTnLst>
                              <p:par>
                                <p:cTn id="45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" dur="3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7" grpId="3"/>
      <p:bldP build="whole" bldLvl="1" animBg="1" rev="0" advAuto="0" spid="405" grpId="1"/>
      <p:bldP build="whole" bldLvl="1" animBg="1" rev="0" advAuto="0" spid="410" grpId="6"/>
      <p:bldP build="whole" bldLvl="1" animBg="1" rev="0" advAuto="0" spid="408" grpId="4"/>
      <p:bldP build="whole" bldLvl="1" animBg="1" rev="0" advAuto="0" spid="420" grpId="9"/>
      <p:bldP build="whole" bldLvl="1" animBg="1" rev="0" advAuto="0" spid="409" grpId="5"/>
      <p:bldP build="whole" bldLvl="1" animBg="1" rev="0" advAuto="0" spid="411" grpId="7"/>
      <p:bldP build="whole" bldLvl="1" animBg="1" rev="0" advAuto="0" spid="406" grpId="2"/>
      <p:bldP build="whole" bldLvl="1" animBg="1" rev="0" advAuto="0" spid="412" grpId="8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/>
        </p:nvSpPr>
        <p:spPr>
          <a:xfrm>
            <a:off x="8542473" y="3666762"/>
            <a:ext cx="7299054" cy="8401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Bryan </a:t>
            </a:r>
            <a:r>
              <a:rPr b="1"/>
              <a:t>Brush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David </a:t>
            </a:r>
            <a:r>
              <a:rPr b="1"/>
              <a:t>All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Don </a:t>
            </a:r>
            <a:r>
              <a:rPr b="1"/>
              <a:t>Chen</a:t>
            </a:r>
            <a:endParaRPr b="1"/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Hillary</a:t>
            </a:r>
            <a:r>
              <a:rPr b="1"/>
              <a:t> Hutchings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Kevin </a:t>
            </a:r>
            <a:r>
              <a:rPr b="1"/>
              <a:t>Mack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Laura </a:t>
            </a:r>
            <a:r>
              <a:rPr b="1"/>
              <a:t>Masters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Mark </a:t>
            </a:r>
            <a:r>
              <a:rPr b="1"/>
              <a:t>Krugman</a:t>
            </a:r>
          </a:p>
          <a:p>
            <a:pPr>
              <a:lnSpc>
                <a:spcPct val="120000"/>
              </a:lnSpc>
              <a:defRPr b="0" cap="sm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Sam </a:t>
            </a:r>
            <a:r>
              <a:rPr b="1"/>
              <a:t>Bantner</a:t>
            </a:r>
          </a:p>
        </p:txBody>
      </p:sp>
      <p:sp>
        <p:nvSpPr>
          <p:cNvPr id="423" name="Shape 423"/>
          <p:cNvSpPr/>
          <p:nvPr/>
        </p:nvSpPr>
        <p:spPr>
          <a:xfrm>
            <a:off x="8568432" y="1369712"/>
            <a:ext cx="7247137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424" name="Shape 424"/>
          <p:cNvSpPr/>
          <p:nvPr/>
        </p:nvSpPr>
        <p:spPr>
          <a:xfrm>
            <a:off x="7818966" y="3350912"/>
            <a:ext cx="8746068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425" name="Shape 425"/>
          <p:cNvSpPr/>
          <p:nvPr/>
        </p:nvSpPr>
        <p:spPr>
          <a:xfrm>
            <a:off x="7818966" y="3350912"/>
            <a:ext cx="8746068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000 0.655368" origin="layout" pathEditMode="relative">
                                      <p:cBhvr>
                                        <p:cTn id="6" dur="14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00"/>
                            </p:stCondLst>
                            <p:childTnLst>
                              <p:par>
                                <p:cTn id="8" presetClass="entr" nodeType="afterEffect" presetSubtype="1" presetID="22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0" dur="1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2" grpId="2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DCDE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DoranSea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33369" y="1973719"/>
            <a:ext cx="4717262" cy="847316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sp>
        <p:nvSpPr>
          <p:cNvPr id="428" name="Shape 428"/>
          <p:cNvSpPr/>
          <p:nvPr/>
        </p:nvSpPr>
        <p:spPr>
          <a:xfrm>
            <a:off x="10086478" y="11018952"/>
            <a:ext cx="421104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Sean Doran</a:t>
            </a:r>
          </a:p>
        </p:txBody>
      </p:sp>
      <p:sp>
        <p:nvSpPr>
          <p:cNvPr id="429" name="Shape 429"/>
          <p:cNvSpPr/>
          <p:nvPr/>
        </p:nvSpPr>
        <p:spPr>
          <a:xfrm>
            <a:off x="7880027" y="12331647"/>
            <a:ext cx="862394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cap="small" spc="400" sz="4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www.SPJPGRD.com • @spjpgrd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6665763" y="-2362201"/>
            <a:ext cx="1105247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Do Me a Favor…</a:t>
            </a:r>
          </a:p>
        </p:txBody>
      </p:sp>
      <p:sp>
        <p:nvSpPr>
          <p:cNvPr id="138" name="Shape 138"/>
          <p:cNvSpPr/>
          <p:nvPr/>
        </p:nvSpPr>
        <p:spPr>
          <a:xfrm>
            <a:off x="6799141" y="-381000"/>
            <a:ext cx="10785717" cy="0"/>
          </a:xfrm>
          <a:prstGeom prst="line">
            <a:avLst/>
          </a:prstGeom>
          <a:ln w="1016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6782873" y="14662150"/>
            <a:ext cx="10818254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3200">
                <a:latin typeface="+mj-lt"/>
                <a:ea typeface="+mj-ea"/>
                <a:cs typeface="+mj-cs"/>
                <a:sym typeface="Helvetica Light"/>
              </a:defRPr>
            </a:pPr>
          </a:p>
        </p:txBody>
      </p:sp>
      <p:sp>
        <p:nvSpPr>
          <p:cNvPr id="140" name="Shape 140"/>
          <p:cNvSpPr/>
          <p:nvPr/>
        </p:nvSpPr>
        <p:spPr>
          <a:xfrm>
            <a:off x="9050883" y="6235699"/>
            <a:ext cx="628223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Keep that in mind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6409035" y="6233963"/>
            <a:ext cx="11565931" cy="1248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So, before we get the </a:t>
            </a:r>
            <a:r>
              <a:rPr b="1" cap="small"/>
              <a:t>8 Steps…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14:flip dir="r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4982368" y="6235699"/>
            <a:ext cx="1441926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t>I want you to look at </a:t>
            </a:r>
            <a:r>
              <a:rPr b="1" cap="small"/>
              <a:t>three</a:t>
            </a:r>
            <a:r>
              <a:t> concepts…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flip dir="r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11078666" y="6235699"/>
            <a:ext cx="222666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Why?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flip dir="r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8850411" y="6235699"/>
            <a:ext cx="668317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b="0" i="1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r>
              <a:rPr b="1" cap="small"/>
              <a:t>three</a:t>
            </a:r>
            <a:r>
              <a:t> reasons…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flip dir="r"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Baskerville"/>
        <a:ea typeface="Baskerville"/>
        <a:cs typeface="Baskervill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0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Baskerville"/>
        <a:ea typeface="Baskerville"/>
        <a:cs typeface="Baskervill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0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